
<file path=[Content_Types].xml><?xml version="1.0" encoding="utf-8"?>
<Types xmlns="http://schemas.openxmlformats.org/package/2006/content-types">
  <Default Extension="bmp" ContentType="image/bmp"/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8" r:id="rId4"/>
    <p:sldId id="262" r:id="rId5"/>
    <p:sldId id="259" r:id="rId6"/>
    <p:sldId id="266" r:id="rId7"/>
    <p:sldId id="267" r:id="rId8"/>
    <p:sldId id="260" r:id="rId9"/>
    <p:sldId id="261" r:id="rId10"/>
    <p:sldId id="263" r:id="rId11"/>
    <p:sldId id="264" r:id="rId12"/>
    <p:sldId id="265" r:id="rId13"/>
    <p:sldId id="271" r:id="rId14"/>
    <p:sldId id="269" r:id="rId15"/>
    <p:sldId id="268" r:id="rId16"/>
    <p:sldId id="270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11CA49-962E-4174-9F33-7A27F4EE4030}" type="datetimeFigureOut">
              <a:rPr lang="it-IT" smtClean="0"/>
              <a:t>09/11/2011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7B7588D-C6DF-4E7B-9527-D5B90A56FA1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NATALE.zi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mp"/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VALORE.zi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251520" y="5301208"/>
            <a:ext cx="1773745" cy="129614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50"/>
                </a:solidFill>
              </a:rPr>
              <a:t> 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5733256"/>
            <a:ext cx="8458200" cy="914400"/>
          </a:xfrm>
        </p:spPr>
        <p:txBody>
          <a:bodyPr>
            <a:normAutofit fontScale="85000" lnSpcReduction="20000"/>
          </a:bodyPr>
          <a:lstStyle/>
          <a:p>
            <a:r>
              <a:rPr lang="it-IT" sz="4000" b="1" i="1" dirty="0" smtClean="0">
                <a:solidFill>
                  <a:srgbClr val="FF0000"/>
                </a:solidFill>
              </a:rPr>
              <a:t>Le frazioni e la musica</a:t>
            </a:r>
          </a:p>
          <a:p>
            <a:r>
              <a:rPr lang="it-IT" sz="3100" b="1" i="1" dirty="0" smtClean="0">
                <a:solidFill>
                  <a:srgbClr val="FF0000"/>
                </a:solidFill>
              </a:rPr>
              <a:t>Realizzazione prof.ssa </a:t>
            </a:r>
            <a:r>
              <a:rPr lang="it-IT" sz="3100" b="1" i="1" dirty="0">
                <a:solidFill>
                  <a:srgbClr val="FF0000"/>
                </a:solidFill>
              </a:rPr>
              <a:t>O</a:t>
            </a:r>
            <a:r>
              <a:rPr lang="it-IT" sz="3100" b="1" i="1" dirty="0" smtClean="0">
                <a:solidFill>
                  <a:srgbClr val="FF0000"/>
                </a:solidFill>
              </a:rPr>
              <a:t>riana Pagliarone</a:t>
            </a:r>
          </a:p>
          <a:p>
            <a:endParaRPr lang="it-IT" sz="23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37" y="260648"/>
            <a:ext cx="2476721" cy="22987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2362880" cy="220062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2696"/>
            <a:ext cx="1598401" cy="161024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82413"/>
            <a:ext cx="2786114" cy="12226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2539"/>
            <a:ext cx="2107330" cy="183830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38425"/>
            <a:ext cx="2143125" cy="21431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5372582"/>
            <a:ext cx="1153395" cy="11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Esempio di tempo 2/4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15319"/>
            <a:ext cx="7772400" cy="3657600"/>
          </a:xfrm>
        </p:spPr>
      </p:pic>
      <p:sp>
        <p:nvSpPr>
          <p:cNvPr id="2" name="CasellaDiTesto 1"/>
          <p:cNvSpPr txBox="1"/>
          <p:nvPr/>
        </p:nvSpPr>
        <p:spPr>
          <a:xfrm>
            <a:off x="3103254" y="1052736"/>
            <a:ext cx="283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Oh </a:t>
            </a:r>
            <a:r>
              <a:rPr lang="it-IT" sz="3600" b="1" dirty="0"/>
              <a:t>S</a:t>
            </a:r>
            <a:r>
              <a:rPr lang="it-IT" sz="3600" b="1" dirty="0" smtClean="0"/>
              <a:t>usanna</a:t>
            </a:r>
            <a:endParaRPr lang="it-IT" sz="3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38566" y="3543398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094429" y="556949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2/4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139952" y="354339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32812" y="3534078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148064" y="354190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3523050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380312" y="352304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619672" y="5538717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</a:rPr>
              <a:t>¼ + ¼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34118" y="5846494"/>
            <a:ext cx="2889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solidFill>
                  <a:srgbClr val="FF0000"/>
                </a:solidFill>
              </a:rPr>
              <a:t>In rosso il calcolo dei valori</a:t>
            </a:r>
          </a:p>
        </p:txBody>
      </p:sp>
      <p:pic>
        <p:nvPicPr>
          <p:cNvPr id="13" name="oh-susan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0079" y="5692605"/>
            <a:ext cx="609600" cy="6096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904244" y="6469919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per sentire il brano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83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5537494" cy="6469096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Esempio di</a:t>
            </a:r>
            <a:br>
              <a:rPr lang="it-IT" dirty="0" smtClean="0"/>
            </a:br>
            <a:r>
              <a:rPr lang="it-IT" dirty="0" smtClean="0"/>
              <a:t> tempo 3/4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95536" y="2245514"/>
            <a:ext cx="2629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La vedova      </a:t>
            </a:r>
          </a:p>
          <a:p>
            <a:pPr algn="ctr"/>
            <a:r>
              <a:rPr lang="it-IT" sz="3200" b="1" dirty="0"/>
              <a:t> </a:t>
            </a:r>
            <a:r>
              <a:rPr lang="it-IT" sz="3200" b="1" dirty="0" smtClean="0"/>
              <a:t>allegra</a:t>
            </a:r>
          </a:p>
          <a:p>
            <a:pPr algn="ctr"/>
            <a:r>
              <a:rPr lang="it-IT" sz="3200" b="1" dirty="0" smtClean="0"/>
              <a:t>(valzer)</a:t>
            </a:r>
            <a:endParaRPr lang="it-IT" sz="32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83968" y="1202482"/>
            <a:ext cx="8290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</a:rPr>
              <a:t>2/4 + 1/4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77161" y="1093272"/>
            <a:ext cx="8290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rgbClr val="FF0000"/>
                </a:solidFill>
              </a:rPr>
              <a:t>2/4 + 1/4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12160" y="1071677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smtClean="0">
                <a:solidFill>
                  <a:srgbClr val="FF0000"/>
                </a:solidFill>
              </a:rPr>
              <a:t>2/4</a:t>
            </a:r>
            <a:r>
              <a:rPr lang="it-IT" sz="1100" b="1" dirty="0" smtClean="0">
                <a:solidFill>
                  <a:srgbClr val="FF0000"/>
                </a:solidFill>
              </a:rPr>
              <a:t> + 1/4</a:t>
            </a:r>
            <a:endParaRPr lang="it-IT" sz="11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60469" y="1108661"/>
            <a:ext cx="7665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smtClean="0">
                <a:solidFill>
                  <a:srgbClr val="FF0000"/>
                </a:solidFill>
              </a:rPr>
              <a:t>2/4 + 1/4</a:t>
            </a:r>
            <a:endParaRPr lang="it-IT" sz="9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839691" y="1182993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smtClean="0">
                <a:solidFill>
                  <a:srgbClr val="FF0000"/>
                </a:solidFill>
              </a:rPr>
              <a:t>3/4</a:t>
            </a:r>
            <a:endParaRPr lang="it-IT" sz="9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532440" y="1182993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 smtClean="0">
                <a:solidFill>
                  <a:srgbClr val="FF0000"/>
                </a:solidFill>
              </a:rPr>
              <a:t>3/4</a:t>
            </a:r>
            <a:endParaRPr lang="it-IT" sz="9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5711" y="4003991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In rosso il calcolo dei valori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Lippen Schweigen from The Merry Widow (F. Lehár) - Free Flute Sheet Music - flutetunes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164" y="4672734"/>
            <a:ext cx="609600" cy="6096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74866" y="5649530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Clicca per sentire il brano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15" y="252475"/>
            <a:ext cx="5708942" cy="6286553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Esempio di </a:t>
            </a:r>
            <a:br>
              <a:rPr lang="it-IT" dirty="0" smtClean="0"/>
            </a:br>
            <a:r>
              <a:rPr lang="it-IT" dirty="0" smtClean="0"/>
              <a:t>tempo 4/4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16016" y="1642011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rgbClr val="FF0000"/>
                </a:solidFill>
              </a:rPr>
              <a:t>4/4</a:t>
            </a:r>
            <a:endParaRPr lang="it-IT" sz="11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53956" y="158815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3/4</a:t>
            </a:r>
            <a:r>
              <a:rPr lang="it-IT" b="1" dirty="0" smtClean="0">
                <a:solidFill>
                  <a:srgbClr val="FF0000"/>
                </a:solidFill>
              </a:rPr>
              <a:t>+ ¼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56176" y="1669870"/>
            <a:ext cx="437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rgbClr val="FF0000"/>
                </a:solidFill>
              </a:rPr>
              <a:t>4/4</a:t>
            </a:r>
            <a:endParaRPr lang="it-IT" sz="11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27185" y="1583352"/>
            <a:ext cx="82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FF0000"/>
                </a:solidFill>
              </a:rPr>
              <a:t>3/4</a:t>
            </a:r>
            <a:r>
              <a:rPr lang="it-IT" sz="1600" b="1" dirty="0" smtClean="0">
                <a:solidFill>
                  <a:srgbClr val="FF0000"/>
                </a:solidFill>
              </a:rPr>
              <a:t>+ ¼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308304" y="1701807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FF0000"/>
                </a:solidFill>
              </a:rPr>
              <a:t>  3/4</a:t>
            </a:r>
            <a:r>
              <a:rPr lang="it-IT" sz="1400" b="1" dirty="0" smtClean="0">
                <a:solidFill>
                  <a:srgbClr val="FF0000"/>
                </a:solidFill>
              </a:rPr>
              <a:t>+ ¼</a:t>
            </a:r>
            <a:endParaRPr lang="it-IT" sz="1400" dirty="0"/>
          </a:p>
        </p:txBody>
      </p:sp>
      <p:sp>
        <p:nvSpPr>
          <p:cNvPr id="10" name="Rettangolo 9"/>
          <p:cNvSpPr/>
          <p:nvPr/>
        </p:nvSpPr>
        <p:spPr>
          <a:xfrm>
            <a:off x="251520" y="2195423"/>
            <a:ext cx="2793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400" b="1" dirty="0">
                <a:solidFill>
                  <a:prstClr val="black"/>
                </a:solidFill>
              </a:rPr>
              <a:t>Sogno d’amore </a:t>
            </a:r>
            <a:endParaRPr lang="it-IT" sz="2400" b="1" dirty="0" smtClean="0">
              <a:solidFill>
                <a:prstClr val="black"/>
              </a:solidFill>
            </a:endParaRPr>
          </a:p>
          <a:p>
            <a:pPr lvl="0"/>
            <a:endParaRPr lang="it-IT" sz="2400" b="1" dirty="0">
              <a:solidFill>
                <a:prstClr val="black"/>
              </a:solidFill>
            </a:endParaRPr>
          </a:p>
          <a:p>
            <a:pPr lvl="0"/>
            <a:r>
              <a:rPr lang="it-IT" sz="2400" b="1" dirty="0" smtClean="0">
                <a:solidFill>
                  <a:prstClr val="black"/>
                </a:solidFill>
              </a:rPr>
              <a:t>   di </a:t>
            </a:r>
            <a:r>
              <a:rPr lang="it-IT" sz="2400" b="1" dirty="0">
                <a:solidFill>
                  <a:prstClr val="black"/>
                </a:solidFill>
              </a:rPr>
              <a:t>F. Liszt</a:t>
            </a:r>
          </a:p>
        </p:txBody>
      </p:sp>
      <p:pic>
        <p:nvPicPr>
          <p:cNvPr id="2" name="Sogno_d'amore_Liszt_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443" y="3866212"/>
            <a:ext cx="609600" cy="6096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68045" y="5035389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 per sentire il brano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59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98" y="-30869"/>
            <a:ext cx="6838202" cy="67002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580" y="1556791"/>
            <a:ext cx="2294218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Lo spartito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 di Jingle </a:t>
            </a:r>
            <a:r>
              <a:rPr lang="it-IT" sz="2400" b="1" dirty="0" err="1" smtClean="0">
                <a:solidFill>
                  <a:srgbClr val="FF0000"/>
                </a:solidFill>
              </a:rPr>
              <a:t>bells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it-IT" dirty="0"/>
          </a:p>
          <a:p>
            <a:r>
              <a:rPr lang="it-IT" dirty="0" smtClean="0"/>
              <a:t> Ora sentiamo </a:t>
            </a:r>
            <a:r>
              <a:rPr lang="it-IT" dirty="0" smtClean="0">
                <a:hlinkClick r:id="rId2" action="ppaction://hlinkfile"/>
              </a:rPr>
              <a:t>Jingle </a:t>
            </a:r>
            <a:r>
              <a:rPr lang="it-IT" dirty="0" err="1">
                <a:hlinkClick r:id="rId2" action="ppaction://hlinkfile"/>
              </a:rPr>
              <a:t>bells</a:t>
            </a:r>
            <a:r>
              <a:rPr lang="it-IT" dirty="0">
                <a:hlinkClick r:id="rId2" action="ppaction://hlinkfile"/>
              </a:rPr>
              <a:t> </a:t>
            </a:r>
            <a:r>
              <a:rPr lang="it-IT" dirty="0" smtClean="0">
                <a:hlinkClick r:id="rId2" action="ppaction://hlinkfile"/>
              </a:rPr>
              <a:t> </a:t>
            </a:r>
            <a:r>
              <a:rPr lang="it-IT" dirty="0" smtClean="0"/>
              <a:t>realizzato al computer nel Natale dell’ 1988</a:t>
            </a:r>
            <a:r>
              <a:rPr lang="it-IT" dirty="0" smtClean="0">
                <a:hlinkClick r:id="rId2" action="ppaction://hlinkfile"/>
              </a:rPr>
              <a:t> </a:t>
            </a:r>
            <a:r>
              <a:rPr lang="it-IT" dirty="0" smtClean="0"/>
              <a:t>dai miei alunni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81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748464" cy="3168352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 spartito dell’inno alla gioia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516216" y="1484784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Tempo 4/4</a:t>
            </a:r>
            <a:endParaRPr lang="it-IT" sz="2800" b="1" dirty="0"/>
          </a:p>
        </p:txBody>
      </p:sp>
      <p:pic>
        <p:nvPicPr>
          <p:cNvPr id="6" name="inn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53136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43081" y="5476582"/>
            <a:ext cx="617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Ora sentiamolo suonato da tutta l’orchestra sinfonica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23528" y="1484784"/>
            <a:ext cx="1368152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Oppure una musica più moderna ma altrettanto bella</a:t>
            </a:r>
            <a:br>
              <a:rPr lang="it-IT" dirty="0" smtClean="0"/>
            </a:br>
            <a:r>
              <a:rPr lang="it-IT" dirty="0" smtClean="0"/>
              <a:t>Giovanni Allevi - Alien</a:t>
            </a:r>
            <a:endParaRPr lang="it-IT" dirty="0"/>
          </a:p>
        </p:txBody>
      </p:sp>
      <p:pic>
        <p:nvPicPr>
          <p:cNvPr id="4" name="01 Traccia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31840" y="4221088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Clicca per sentire il brano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Scrivete 5 battute nel tempo 4/4</a:t>
            </a:r>
          </a:p>
          <a:p>
            <a:r>
              <a:rPr lang="it-IT" dirty="0" smtClean="0"/>
              <a:t>Scrivete 5 battute nel tempo ¾</a:t>
            </a:r>
          </a:p>
          <a:p>
            <a:r>
              <a:rPr lang="it-IT" dirty="0" smtClean="0"/>
              <a:t>Scrivete 5 battute nel tempo 2/4</a:t>
            </a:r>
          </a:p>
          <a:p>
            <a:pPr marL="109728" indent="0">
              <a:buNone/>
            </a:pPr>
            <a:endParaRPr lang="it-IT" dirty="0"/>
          </a:p>
          <a:p>
            <a:pPr marL="109728" indent="0">
              <a:buNone/>
            </a:pPr>
            <a:r>
              <a:rPr lang="it-IT" dirty="0" smtClean="0"/>
              <a:t>Utilizzate le note con i diversi valori.</a:t>
            </a:r>
          </a:p>
          <a:p>
            <a:pPr marL="109728" indent="0">
              <a:buNone/>
            </a:pPr>
            <a:r>
              <a:rPr lang="it-IT" dirty="0" smtClean="0"/>
              <a:t>Verificate la correttezza delle vostre battute con il calcolo dei </a:t>
            </a:r>
            <a:r>
              <a:rPr lang="it-IT" smtClean="0"/>
              <a:t>valori mediante  </a:t>
            </a:r>
            <a:r>
              <a:rPr lang="it-IT" dirty="0" smtClean="0"/>
              <a:t>le frazioni relative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Scheda di lavoro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70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08007"/>
            <a:ext cx="2194560" cy="358444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7467600" cy="1143000"/>
          </a:xfrm>
        </p:spPr>
        <p:txBody>
          <a:bodyPr/>
          <a:lstStyle/>
          <a:p>
            <a:r>
              <a:rPr lang="it-IT" dirty="0" smtClean="0"/>
              <a:t>Il valore delle note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4599150"/>
            <a:ext cx="302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Questa è una semibreve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          e  vale 4/4</a:t>
            </a:r>
          </a:p>
          <a:p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95246"/>
            <a:ext cx="1828800" cy="38039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0129" y="4601196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Questa è una minima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e vale 2/4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3" y="734855"/>
            <a:ext cx="2066544" cy="3657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796136" y="4601196"/>
            <a:ext cx="309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Questa è una semiminima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   e vale 1/4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3168352" cy="316835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57191"/>
            <a:ext cx="1872208" cy="366120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979712" y="4818398"/>
            <a:ext cx="400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Queste sono crome e valgono 1/8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1975104" cy="36576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L’uso del punto a lato della nota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267744" y="1700808"/>
            <a:ext cx="665118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Questa è una minima che vale 2/4 ma con il punto di lato</a:t>
            </a:r>
          </a:p>
          <a:p>
            <a:r>
              <a:rPr lang="it-IT" dirty="0" smtClean="0"/>
              <a:t> aumenta della metà del suo valore </a:t>
            </a:r>
          </a:p>
          <a:p>
            <a:r>
              <a:rPr lang="it-IT" dirty="0" smtClean="0"/>
              <a:t>Quindi:</a:t>
            </a:r>
          </a:p>
          <a:p>
            <a:endParaRPr lang="it-IT" dirty="0"/>
          </a:p>
          <a:p>
            <a:r>
              <a:rPr lang="it-IT" dirty="0" smtClean="0"/>
              <a:t>          </a:t>
            </a:r>
            <a:r>
              <a:rPr lang="it-IT" sz="2800" dirty="0" smtClean="0"/>
              <a:t>2/4 + (2/4 )/2 = 2/4 + ¼ = ¾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24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gerarchia delle note</a:t>
            </a:r>
            <a:endParaRPr lang="it-IT" dirty="0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52030"/>
            <a:ext cx="4685511" cy="2232248"/>
          </a:xfrm>
        </p:spPr>
      </p:pic>
      <p:sp>
        <p:nvSpPr>
          <p:cNvPr id="14" name="CasellaDiTesto 13"/>
          <p:cNvSpPr txBox="1"/>
          <p:nvPr/>
        </p:nvSpPr>
        <p:spPr>
          <a:xfrm>
            <a:off x="360222" y="1383159"/>
            <a:ext cx="3118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semibreve  = 2 minime</a:t>
            </a:r>
          </a:p>
          <a:p>
            <a:endParaRPr lang="it-IT" dirty="0"/>
          </a:p>
          <a:p>
            <a:r>
              <a:rPr lang="it-IT" dirty="0" smtClean="0"/>
              <a:t>     4/4          = 2/4 + 2/4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43389" y="2492896"/>
            <a:ext cx="315182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minima = 2 semiminime</a:t>
            </a:r>
          </a:p>
          <a:p>
            <a:endParaRPr lang="it-IT" dirty="0"/>
          </a:p>
          <a:p>
            <a:r>
              <a:rPr lang="it-IT" dirty="0" smtClean="0"/>
              <a:t>     2/4     = </a:t>
            </a:r>
            <a:r>
              <a:rPr lang="it-IT" sz="2400" dirty="0" smtClean="0"/>
              <a:t>¼ + ¼</a:t>
            </a:r>
          </a:p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81247" y="3513782"/>
            <a:ext cx="30139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semiminima = 2 crome</a:t>
            </a:r>
          </a:p>
          <a:p>
            <a:endParaRPr lang="it-IT" dirty="0"/>
          </a:p>
          <a:p>
            <a:r>
              <a:rPr lang="it-IT" sz="3200" dirty="0" smtClean="0"/>
              <a:t>    </a:t>
            </a:r>
            <a:r>
              <a:rPr lang="it-IT" sz="2800" dirty="0" smtClean="0"/>
              <a:t>¼</a:t>
            </a:r>
            <a:r>
              <a:rPr lang="it-IT" dirty="0" smtClean="0"/>
              <a:t>  = 1/8+1/8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68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Ora un programma in </a:t>
            </a:r>
            <a:r>
              <a:rPr lang="it-IT" dirty="0" err="1" smtClean="0"/>
              <a:t>TurboPascal</a:t>
            </a:r>
            <a:r>
              <a:rPr lang="it-IT" dirty="0" smtClean="0"/>
              <a:t> che vi permetterà di capire meglio il valore delle note</a:t>
            </a:r>
          </a:p>
          <a:p>
            <a:pPr marL="109728" indent="0">
              <a:buNone/>
            </a:pPr>
            <a:endParaRPr lang="it-IT" dirty="0"/>
          </a:p>
          <a:p>
            <a:pPr marL="109728" indent="0">
              <a:buNone/>
            </a:pPr>
            <a:endParaRPr lang="it-IT" dirty="0" smtClean="0"/>
          </a:p>
          <a:p>
            <a:pPr marL="109728" indent="0">
              <a:buNone/>
            </a:pPr>
            <a:endParaRPr lang="it-IT" dirty="0"/>
          </a:p>
          <a:p>
            <a:pPr marL="109728" indent="0">
              <a:buNone/>
            </a:pPr>
            <a:r>
              <a:rPr lang="it-IT" dirty="0" smtClean="0"/>
              <a:t>                          </a:t>
            </a:r>
          </a:p>
          <a:p>
            <a:pPr marL="109728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    </a:t>
            </a:r>
            <a:r>
              <a:rPr lang="it-IT" dirty="0">
                <a:hlinkClick r:id="rId2" action="ppaction://hlinkfile"/>
              </a:rPr>
              <a:t>VALORE.zip</a:t>
            </a:r>
            <a:endParaRPr lang="it-IT" dirty="0"/>
          </a:p>
          <a:p>
            <a:pPr marL="109728" indent="0">
              <a:buNone/>
            </a:pPr>
            <a:endParaRPr lang="it-IT" dirty="0" smtClean="0"/>
          </a:p>
          <a:p>
            <a:pPr marL="109728" indent="0">
              <a:buNone/>
            </a:pPr>
            <a:endParaRPr lang="it-IT" dirty="0" smtClean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34698"/>
            <a:ext cx="1745155" cy="20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748464" cy="3168352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 spartito dell’inno alla gioia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1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2/4   tango</a:t>
            </a:r>
          </a:p>
          <a:p>
            <a:pPr marL="109728" indent="0">
              <a:buNone/>
            </a:pPr>
            <a:r>
              <a:rPr lang="it-IT" dirty="0"/>
              <a:t> </a:t>
            </a:r>
            <a:r>
              <a:rPr lang="it-IT" dirty="0" smtClean="0"/>
              <a:t>          oh Susanna</a:t>
            </a:r>
          </a:p>
          <a:p>
            <a:r>
              <a:rPr lang="it-IT" sz="4000" dirty="0" smtClean="0"/>
              <a:t>¾   </a:t>
            </a:r>
            <a:r>
              <a:rPr lang="it-IT" sz="3200" dirty="0" smtClean="0"/>
              <a:t>valzer (vedova allegra) di </a:t>
            </a:r>
            <a:r>
              <a:rPr lang="it-IT" sz="3200" dirty="0" err="1" smtClean="0"/>
              <a:t>F.Lear</a:t>
            </a:r>
            <a:endParaRPr lang="it-IT" sz="3200" dirty="0" smtClean="0"/>
          </a:p>
          <a:p>
            <a:pPr marL="109728" indent="0">
              <a:buNone/>
            </a:pPr>
            <a:endParaRPr lang="it-IT" sz="3200" dirty="0" smtClean="0"/>
          </a:p>
          <a:p>
            <a:r>
              <a:rPr lang="it-IT" dirty="0" smtClean="0"/>
              <a:t>4/4  sogno d’amore di </a:t>
            </a:r>
            <a:r>
              <a:rPr lang="it-IT" dirty="0" err="1" smtClean="0"/>
              <a:t>F.Liszt</a:t>
            </a:r>
            <a:endParaRPr lang="it-IT" dirty="0"/>
          </a:p>
          <a:p>
            <a:pPr marL="109728" indent="0">
              <a:buNone/>
            </a:pPr>
            <a:r>
              <a:rPr lang="it-IT" dirty="0" smtClean="0"/>
              <a:t>          l’inno alla gioia di Beethoven</a:t>
            </a:r>
          </a:p>
          <a:p>
            <a:pPr marL="109728" indent="0">
              <a:buNone/>
            </a:pPr>
            <a:r>
              <a:rPr lang="it-IT" dirty="0" smtClean="0"/>
              <a:t>          jingle </a:t>
            </a:r>
            <a:r>
              <a:rPr lang="it-IT" dirty="0" err="1" smtClean="0"/>
              <a:t>bells</a:t>
            </a:r>
            <a:endParaRPr lang="it-IT" dirty="0" smtClean="0"/>
          </a:p>
          <a:p>
            <a:pPr marL="109728" indent="0">
              <a:buNone/>
            </a:pPr>
            <a:endParaRPr lang="it-IT" dirty="0" smtClean="0"/>
          </a:p>
          <a:p>
            <a:pPr marL="109728" indent="0">
              <a:buNone/>
            </a:pPr>
            <a:r>
              <a:rPr lang="it-IT" dirty="0" smtClean="0"/>
              <a:t>Tempo 2/4 = in ogni battuta 2 semiminime</a:t>
            </a:r>
          </a:p>
          <a:p>
            <a:pPr marL="109728" indent="0">
              <a:buNone/>
            </a:pPr>
            <a:r>
              <a:rPr lang="it-IT" dirty="0" smtClean="0"/>
              <a:t>Tempo ¾    = in ogni battuta 3 semiminime</a:t>
            </a:r>
          </a:p>
          <a:p>
            <a:pPr marL="109728" indent="0">
              <a:buNone/>
            </a:pPr>
            <a:r>
              <a:rPr lang="it-IT" dirty="0" smtClean="0"/>
              <a:t>Tempo 4/4 = in ogni battuta 4 semiminime  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tempi musicali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9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Pentagramma con i tempi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77240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379</TotalTime>
  <Words>391</Words>
  <Application>Microsoft Office PowerPoint</Application>
  <PresentationFormat>Presentazione su schermo (4:3)</PresentationFormat>
  <Paragraphs>96</Paragraphs>
  <Slides>17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Viale</vt:lpstr>
      <vt:lpstr> </vt:lpstr>
      <vt:lpstr>Il valore delle note</vt:lpstr>
      <vt:lpstr>Presentazione standard di PowerPoint</vt:lpstr>
      <vt:lpstr>L’uso del punto a lato della nota</vt:lpstr>
      <vt:lpstr>La gerarchia delle note</vt:lpstr>
      <vt:lpstr>Presentazione standard di PowerPoint</vt:lpstr>
      <vt:lpstr>Lo spartito dell’inno alla gioia</vt:lpstr>
      <vt:lpstr>I tempi musicali</vt:lpstr>
      <vt:lpstr>Pentagramma con i tempi </vt:lpstr>
      <vt:lpstr>Esempio di tempo 2/4 </vt:lpstr>
      <vt:lpstr>Esempio di  tempo 3/4</vt:lpstr>
      <vt:lpstr>Esempio di  tempo 4/4</vt:lpstr>
      <vt:lpstr>Presentazione standard di PowerPoint</vt:lpstr>
      <vt:lpstr>Presentazione standard di PowerPoint</vt:lpstr>
      <vt:lpstr>Lo spartito dell’inno alla gioia</vt:lpstr>
      <vt:lpstr>Oppure una musica più moderna ma altrettanto bella Giovanni Allevi - Alien</vt:lpstr>
      <vt:lpstr>Scheda di lavoro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</dc:title>
  <dc:creator>Pc</dc:creator>
  <cp:lastModifiedBy>Pc</cp:lastModifiedBy>
  <cp:revision>33</cp:revision>
  <dcterms:created xsi:type="dcterms:W3CDTF">2011-11-08T09:07:26Z</dcterms:created>
  <dcterms:modified xsi:type="dcterms:W3CDTF">2011-11-09T22:10:13Z</dcterms:modified>
</cp:coreProperties>
</file>