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3" r:id="rId8"/>
    <p:sldId id="266" r:id="rId9"/>
    <p:sldId id="268" r:id="rId10"/>
    <p:sldId id="262" r:id="rId11"/>
    <p:sldId id="270" r:id="rId12"/>
    <p:sldId id="272" r:id="rId13"/>
    <p:sldId id="274" r:id="rId14"/>
    <p:sldId id="276" r:id="rId15"/>
    <p:sldId id="279" r:id="rId16"/>
    <p:sldId id="281" r:id="rId17"/>
    <p:sldId id="283" r:id="rId18"/>
    <p:sldId id="267" r:id="rId19"/>
    <p:sldId id="269" r:id="rId20"/>
    <p:sldId id="271" r:id="rId21"/>
    <p:sldId id="273" r:id="rId22"/>
    <p:sldId id="275" r:id="rId23"/>
    <p:sldId id="277" r:id="rId24"/>
    <p:sldId id="280" r:id="rId25"/>
    <p:sldId id="282" r:id="rId26"/>
    <p:sldId id="284" r:id="rId2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4676" autoAdjust="0"/>
  </p:normalViewPr>
  <p:slideViewPr>
    <p:cSldViewPr>
      <p:cViewPr varScale="1">
        <p:scale>
          <a:sx n="75" d="100"/>
          <a:sy n="75" d="100"/>
        </p:scale>
        <p:origin x="-99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DA23C02-B17E-4078-8895-50C3CC5C3276}" type="datetimeFigureOut">
              <a:rPr lang="it-IT" smtClean="0"/>
              <a:t>29/09/2011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78E22AA9-6903-4DFF-91C7-A2445ED78DEB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1.xml"/><Relationship Id="rId18" Type="http://schemas.openxmlformats.org/officeDocument/2006/relationships/slide" Target="slide15.xml"/><Relationship Id="rId3" Type="http://schemas.openxmlformats.org/officeDocument/2006/relationships/slide" Target="slide4.xml"/><Relationship Id="rId21" Type="http://schemas.openxmlformats.org/officeDocument/2006/relationships/slide" Target="slide26.xml"/><Relationship Id="rId7" Type="http://schemas.openxmlformats.org/officeDocument/2006/relationships/slide" Target="slide18.xml"/><Relationship Id="rId12" Type="http://schemas.openxmlformats.org/officeDocument/2006/relationships/slide" Target="slide12.xml"/><Relationship Id="rId17" Type="http://schemas.openxmlformats.org/officeDocument/2006/relationships/slide" Target="slide23.xml"/><Relationship Id="rId2" Type="http://schemas.openxmlformats.org/officeDocument/2006/relationships/slide" Target="slide3.xml"/><Relationship Id="rId16" Type="http://schemas.openxmlformats.org/officeDocument/2006/relationships/slide" Target="slide14.xml"/><Relationship Id="rId20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20.xml"/><Relationship Id="rId24" Type="http://schemas.openxmlformats.org/officeDocument/2006/relationships/image" Target="../media/image4.gif"/><Relationship Id="rId5" Type="http://schemas.openxmlformats.org/officeDocument/2006/relationships/slide" Target="slide7.xml"/><Relationship Id="rId15" Type="http://schemas.openxmlformats.org/officeDocument/2006/relationships/slide" Target="slide22.xml"/><Relationship Id="rId23" Type="http://schemas.openxmlformats.org/officeDocument/2006/relationships/slide" Target="slide17.xml"/><Relationship Id="rId10" Type="http://schemas.openxmlformats.org/officeDocument/2006/relationships/slide" Target="slide11.xml"/><Relationship Id="rId19" Type="http://schemas.openxmlformats.org/officeDocument/2006/relationships/slide" Target="slide24.xml"/><Relationship Id="rId4" Type="http://schemas.openxmlformats.org/officeDocument/2006/relationships/slide" Target="slide6.xml"/><Relationship Id="rId9" Type="http://schemas.openxmlformats.org/officeDocument/2006/relationships/slide" Target="slide19.xml"/><Relationship Id="rId14" Type="http://schemas.openxmlformats.org/officeDocument/2006/relationships/slide" Target="slide13.xml"/><Relationship Id="rId22" Type="http://schemas.openxmlformats.org/officeDocument/2006/relationships/slide" Target="slide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sz="4800" b="1" dirty="0">
                <a:latin typeface="Comic Sans MS" pitchFamily="66" charset="0"/>
              </a:rPr>
              <a:t>R</a:t>
            </a:r>
            <a:r>
              <a:rPr lang="it-IT" sz="4800" b="1" dirty="0" smtClean="0">
                <a:latin typeface="Comic Sans MS" pitchFamily="66" charset="0"/>
              </a:rPr>
              <a:t>ettangoli</a:t>
            </a:r>
            <a:endParaRPr lang="it-IT" sz="4800" b="1" dirty="0">
              <a:latin typeface="Comic Sans MS" pitchFamily="66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41" y="4509497"/>
            <a:ext cx="1152128" cy="115212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 flipH="1">
            <a:off x="150688" y="5814556"/>
            <a:ext cx="3269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FF00"/>
                </a:solidFill>
              </a:rPr>
              <a:t>P</a:t>
            </a:r>
            <a:r>
              <a:rPr lang="it-IT" sz="2000" b="1" dirty="0" smtClean="0">
                <a:solidFill>
                  <a:srgbClr val="FFFF00"/>
                </a:solidFill>
              </a:rPr>
              <a:t>rof.ssa </a:t>
            </a:r>
            <a:r>
              <a:rPr lang="it-IT" sz="2000" b="1" dirty="0">
                <a:solidFill>
                  <a:srgbClr val="FFFF00"/>
                </a:solidFill>
              </a:rPr>
              <a:t>O</a:t>
            </a:r>
            <a:r>
              <a:rPr lang="it-IT" sz="2000" b="1" dirty="0" smtClean="0">
                <a:solidFill>
                  <a:srgbClr val="FFFF00"/>
                </a:solidFill>
              </a:rPr>
              <a:t>riana Pagliarone</a:t>
            </a:r>
            <a:endParaRPr lang="it-IT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44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801105"/>
              </p:ext>
            </p:extLst>
          </p:nvPr>
        </p:nvGraphicFramePr>
        <p:xfrm>
          <a:off x="2195736" y="980729"/>
          <a:ext cx="4608513" cy="3832197"/>
        </p:xfrm>
        <a:graphic>
          <a:graphicData uri="http://schemas.openxmlformats.org/drawingml/2006/table">
            <a:tbl>
              <a:tblPr firstRow="1" bandRow="1"/>
              <a:tblGrid>
                <a:gridCol w="658359"/>
                <a:gridCol w="658359"/>
                <a:gridCol w="658359"/>
                <a:gridCol w="658359"/>
                <a:gridCol w="658359"/>
                <a:gridCol w="658359"/>
                <a:gridCol w="658359"/>
              </a:tblGrid>
              <a:tr h="541017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omic Sans MS" pitchFamily="66" charset="0"/>
              </a:rPr>
              <a:t>Ora provate voi .            Esempio n.4</a:t>
            </a:r>
            <a:endParaRPr lang="it-IT" dirty="0">
              <a:latin typeface="Comic Sans MS" pitchFamily="66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214512" y="5445224"/>
            <a:ext cx="7388329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Ricopiate gli schemi 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provate a costruire le soluzioni.</a:t>
            </a:r>
          </a:p>
          <a:p>
            <a:pPr algn="ctr"/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Se volete vedere le soluzioni cliccate qu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i</a:t>
            </a:r>
            <a:endParaRPr lang="it-IT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7026625" y="3789040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3" action="ppaction://hlinksldjump"/>
              </a:rPr>
              <a:t>Per tornare al menù</a:t>
            </a:r>
            <a:endParaRPr lang="it-IT" dirty="0"/>
          </a:p>
        </p:txBody>
      </p:sp>
      <p:pic>
        <p:nvPicPr>
          <p:cNvPr id="7" name="Immagine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853" y="3122290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9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Esempio n.5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178245"/>
              </p:ext>
            </p:extLst>
          </p:nvPr>
        </p:nvGraphicFramePr>
        <p:xfrm>
          <a:off x="2195736" y="980729"/>
          <a:ext cx="4608513" cy="3832197"/>
        </p:xfrm>
        <a:graphic>
          <a:graphicData uri="http://schemas.openxmlformats.org/drawingml/2006/table">
            <a:tbl>
              <a:tblPr firstRow="1" bandRow="1"/>
              <a:tblGrid>
                <a:gridCol w="658359"/>
                <a:gridCol w="658359"/>
                <a:gridCol w="658359"/>
                <a:gridCol w="658359"/>
                <a:gridCol w="658359"/>
                <a:gridCol w="658359"/>
                <a:gridCol w="658359"/>
              </a:tblGrid>
              <a:tr h="541017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ttangolo 4"/>
          <p:cNvSpPr/>
          <p:nvPr/>
        </p:nvSpPr>
        <p:spPr>
          <a:xfrm>
            <a:off x="1214512" y="5445224"/>
            <a:ext cx="7388329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Ricopiate gli schemi 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provate a costruire le soluzioni.</a:t>
            </a:r>
          </a:p>
          <a:p>
            <a:pPr algn="ctr"/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Se volete vedere le soluzioni cliccate qu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i</a:t>
            </a:r>
            <a:endParaRPr lang="it-IT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948264" y="3789040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3" action="ppaction://hlinksldjump"/>
              </a:rPr>
              <a:t>Per tornare al menù</a:t>
            </a:r>
            <a:endParaRPr lang="it-IT" dirty="0"/>
          </a:p>
        </p:txBody>
      </p:sp>
      <p:pic>
        <p:nvPicPr>
          <p:cNvPr id="6" name="Immagine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576" y="2971279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87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Esempio n.6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90993"/>
              </p:ext>
            </p:extLst>
          </p:nvPr>
        </p:nvGraphicFramePr>
        <p:xfrm>
          <a:off x="2195736" y="980729"/>
          <a:ext cx="4608513" cy="3832197"/>
        </p:xfrm>
        <a:graphic>
          <a:graphicData uri="http://schemas.openxmlformats.org/drawingml/2006/table">
            <a:tbl>
              <a:tblPr firstRow="1" bandRow="1"/>
              <a:tblGrid>
                <a:gridCol w="658359"/>
                <a:gridCol w="658359"/>
                <a:gridCol w="658359"/>
                <a:gridCol w="658359"/>
                <a:gridCol w="658359"/>
                <a:gridCol w="658359"/>
                <a:gridCol w="658359"/>
              </a:tblGrid>
              <a:tr h="541017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28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Rettangolo 4"/>
          <p:cNvSpPr/>
          <p:nvPr/>
        </p:nvSpPr>
        <p:spPr>
          <a:xfrm>
            <a:off x="1214512" y="5445224"/>
            <a:ext cx="7388329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Ricopiate gli schemi 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provate a costruire le soluzioni.</a:t>
            </a:r>
          </a:p>
          <a:p>
            <a:pPr algn="ctr"/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Se volete vedere le soluzioni cliccate qu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i</a:t>
            </a:r>
            <a:endParaRPr lang="it-IT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948264" y="3613666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3" action="ppaction://hlinksldjump"/>
              </a:rPr>
              <a:t>Per tornare al menù</a:t>
            </a:r>
            <a:endParaRPr lang="it-IT" dirty="0"/>
          </a:p>
        </p:txBody>
      </p:sp>
      <p:pic>
        <p:nvPicPr>
          <p:cNvPr id="6" name="Immagine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576" y="2672953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20940" cy="54864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Esempio n.7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214512" y="5445224"/>
            <a:ext cx="7388329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Ricopiate gli schemi 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provate a costruire le soluzioni.</a:t>
            </a:r>
          </a:p>
          <a:p>
            <a:pPr algn="ctr"/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Se volete vedere le soluzioni cliccate qu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i</a:t>
            </a:r>
            <a:endParaRPr lang="it-IT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164123"/>
              </p:ext>
            </p:extLst>
          </p:nvPr>
        </p:nvGraphicFramePr>
        <p:xfrm>
          <a:off x="1475656" y="764704"/>
          <a:ext cx="5832648" cy="4175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</a:tblGrid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ttangolo 5"/>
          <p:cNvSpPr/>
          <p:nvPr/>
        </p:nvSpPr>
        <p:spPr>
          <a:xfrm>
            <a:off x="7524328" y="3244334"/>
            <a:ext cx="1327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3" action="ppaction://hlinksldjump"/>
              </a:rPr>
              <a:t>Per tornare </a:t>
            </a:r>
            <a:endParaRPr lang="it-IT" dirty="0" smtClean="0">
              <a:hlinkClick r:id="rId3" action="ppaction://hlinksldjump"/>
            </a:endParaRPr>
          </a:p>
          <a:p>
            <a:r>
              <a:rPr lang="it-IT" dirty="0" smtClean="0">
                <a:hlinkClick r:id="rId3" action="ppaction://hlinksldjump"/>
              </a:rPr>
              <a:t>al </a:t>
            </a:r>
            <a:r>
              <a:rPr lang="it-IT" dirty="0">
                <a:hlinkClick r:id="rId3" action="ppaction://hlinksldjump"/>
              </a:rPr>
              <a:t>menù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9659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20940" cy="54864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Esempio n.8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214512" y="5445224"/>
            <a:ext cx="7388329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Ricopiate gli schemi 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provate a costruire le soluzioni.</a:t>
            </a:r>
          </a:p>
          <a:p>
            <a:pPr algn="ctr"/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Se volete vedere le soluzioni cliccate qu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i</a:t>
            </a:r>
            <a:endParaRPr lang="it-IT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462065"/>
              </p:ext>
            </p:extLst>
          </p:nvPr>
        </p:nvGraphicFramePr>
        <p:xfrm>
          <a:off x="1475656" y="764704"/>
          <a:ext cx="5832648" cy="4175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</a:tblGrid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7524328" y="3448566"/>
            <a:ext cx="12693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3" action="ppaction://hlinksldjump"/>
              </a:rPr>
              <a:t>Per </a:t>
            </a:r>
            <a:r>
              <a:rPr lang="it-IT" dirty="0" smtClean="0">
                <a:hlinkClick r:id="rId3" action="ppaction://hlinksldjump"/>
              </a:rPr>
              <a:t>tornare</a:t>
            </a:r>
          </a:p>
          <a:p>
            <a:r>
              <a:rPr lang="it-IT" dirty="0" smtClean="0">
                <a:hlinkClick r:id="rId3" action="ppaction://hlinksldjump"/>
              </a:rPr>
              <a:t> </a:t>
            </a:r>
            <a:r>
              <a:rPr lang="it-IT" dirty="0">
                <a:hlinkClick r:id="rId3" action="ppaction://hlinksldjump"/>
              </a:rPr>
              <a:t>al menù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1742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20940" cy="54864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Esempio n.9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214512" y="5445224"/>
            <a:ext cx="7388329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Ricopiate gli schemi 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provate a costruire le soluzioni.</a:t>
            </a:r>
          </a:p>
          <a:p>
            <a:pPr algn="ctr"/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Se volete vedere le soluzioni cliccate qu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i</a:t>
            </a:r>
            <a:endParaRPr lang="it-IT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576171"/>
              </p:ext>
            </p:extLst>
          </p:nvPr>
        </p:nvGraphicFramePr>
        <p:xfrm>
          <a:off x="1475656" y="764704"/>
          <a:ext cx="5832648" cy="4175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</a:tblGrid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7544153" y="3079234"/>
            <a:ext cx="1327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3" action="ppaction://hlinksldjump"/>
              </a:rPr>
              <a:t>Per tornare </a:t>
            </a:r>
            <a:endParaRPr lang="it-IT" dirty="0" smtClean="0">
              <a:hlinkClick r:id="rId3" action="ppaction://hlinksldjump"/>
            </a:endParaRPr>
          </a:p>
          <a:p>
            <a:r>
              <a:rPr lang="it-IT" dirty="0" smtClean="0">
                <a:hlinkClick r:id="rId3" action="ppaction://hlinksldjump"/>
              </a:rPr>
              <a:t>al </a:t>
            </a:r>
            <a:r>
              <a:rPr lang="it-IT" dirty="0">
                <a:hlinkClick r:id="rId3" action="ppaction://hlinksldjump"/>
              </a:rPr>
              <a:t>menù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0416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20940" cy="54864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Esempio n.10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214512" y="5445224"/>
            <a:ext cx="7388329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Ricopiate gli schemi 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provate a costruire le soluzioni.</a:t>
            </a:r>
          </a:p>
          <a:p>
            <a:pPr algn="ctr"/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Se volete vedere le soluzioni cliccate qu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i</a:t>
            </a:r>
            <a:endParaRPr lang="it-IT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448953"/>
              </p:ext>
            </p:extLst>
          </p:nvPr>
        </p:nvGraphicFramePr>
        <p:xfrm>
          <a:off x="1475656" y="764704"/>
          <a:ext cx="5832648" cy="4175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</a:tblGrid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7452320" y="2636912"/>
            <a:ext cx="1327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3" action="ppaction://hlinksldjump"/>
              </a:rPr>
              <a:t>Per tornare </a:t>
            </a:r>
            <a:endParaRPr lang="it-IT" dirty="0" smtClean="0">
              <a:hlinkClick r:id="rId3" action="ppaction://hlinksldjump"/>
            </a:endParaRPr>
          </a:p>
          <a:p>
            <a:r>
              <a:rPr lang="it-IT" dirty="0" smtClean="0">
                <a:hlinkClick r:id="rId3" action="ppaction://hlinksldjump"/>
              </a:rPr>
              <a:t>al </a:t>
            </a:r>
            <a:r>
              <a:rPr lang="it-IT" dirty="0">
                <a:hlinkClick r:id="rId3" action="ppaction://hlinksldjump"/>
              </a:rPr>
              <a:t>menù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5713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0"/>
            <a:ext cx="7520940" cy="548640"/>
          </a:xfrm>
        </p:spPr>
        <p:txBody>
          <a:bodyPr/>
          <a:lstStyle/>
          <a:p>
            <a:r>
              <a:rPr lang="it-IT" b="1" dirty="0" smtClean="0">
                <a:solidFill>
                  <a:srgbClr val="00B050"/>
                </a:solidFill>
                <a:latin typeface="Comic Sans MS" pitchFamily="66" charset="0"/>
              </a:rPr>
              <a:t>Esempi     </a:t>
            </a:r>
            <a:r>
              <a:rPr lang="it-IT" b="1" dirty="0" err="1" smtClean="0">
                <a:solidFill>
                  <a:srgbClr val="FF0000"/>
                </a:solidFill>
                <a:latin typeface="Comic Sans MS" pitchFamily="66" charset="0"/>
              </a:rPr>
              <a:t>Menu’</a:t>
            </a:r>
            <a:r>
              <a:rPr lang="it-IT" b="1" dirty="0" smtClean="0">
                <a:solidFill>
                  <a:srgbClr val="FF0000"/>
                </a:solidFill>
                <a:latin typeface="Comic Sans MS" pitchFamily="66" charset="0"/>
              </a:rPr>
              <a:t>   </a:t>
            </a:r>
            <a:r>
              <a:rPr lang="it-IT" b="1" dirty="0" smtClean="0">
                <a:solidFill>
                  <a:srgbClr val="00B050"/>
                </a:solidFill>
                <a:latin typeface="Comic Sans MS" pitchFamily="66" charset="0"/>
              </a:rPr>
              <a:t>  Soluzioni                    </a:t>
            </a:r>
            <a:endParaRPr lang="it-IT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476672"/>
            <a:ext cx="7992888" cy="5328592"/>
          </a:xfrm>
        </p:spPr>
        <p:txBody>
          <a:bodyPr>
            <a:noAutofit/>
          </a:bodyPr>
          <a:lstStyle/>
          <a:p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2" action="ppaction://hlinksldjump"/>
              </a:rPr>
              <a:t>Esempio n.1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</a:rPr>
              <a:t>               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3" action="ppaction://hlinksldjump"/>
              </a:rPr>
              <a:t>Soluzione esempio n.1</a:t>
            </a:r>
            <a:endParaRPr lang="it-IT" sz="240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4" action="ppaction://hlinksldjump"/>
              </a:rPr>
              <a:t>Esempio n.2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</a:rPr>
              <a:t>                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5" action="ppaction://hlinksldjump"/>
              </a:rPr>
              <a:t>Soluzione esempio n.2</a:t>
            </a:r>
            <a:endParaRPr lang="it-IT" sz="240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6" action="ppaction://hlinksldjump"/>
              </a:rPr>
              <a:t>Esempio n.3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</a:rPr>
              <a:t>                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7" action="ppaction://hlinksldjump"/>
              </a:rPr>
              <a:t>Soluzione 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  <a:hlinkClick r:id="rId7" action="ppaction://hlinksldjump"/>
              </a:rPr>
              <a:t>esempio n.3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</a:rPr>
              <a:t> </a:t>
            </a:r>
          </a:p>
          <a:p>
            <a:r>
              <a:rPr lang="it-IT" sz="2400" dirty="0">
                <a:solidFill>
                  <a:srgbClr val="00B050"/>
                </a:solidFill>
                <a:latin typeface="Comic Sans MS" pitchFamily="66" charset="0"/>
                <a:hlinkClick r:id="rId8" action="ppaction://hlinksldjump"/>
              </a:rPr>
              <a:t>Esempio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8" action="ppaction://hlinksldjump"/>
              </a:rPr>
              <a:t>n.4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</a:rPr>
              <a:t>                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9" action="ppaction://hlinksldjump"/>
              </a:rPr>
              <a:t>Soluzione 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  <a:hlinkClick r:id="rId9" action="ppaction://hlinksldjump"/>
              </a:rPr>
              <a:t>esempio n.4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</a:rPr>
              <a:t> </a:t>
            </a:r>
          </a:p>
          <a:p>
            <a:r>
              <a:rPr lang="it-IT" sz="2400" dirty="0">
                <a:solidFill>
                  <a:srgbClr val="00B050"/>
                </a:solidFill>
                <a:latin typeface="Comic Sans MS" pitchFamily="66" charset="0"/>
                <a:hlinkClick r:id="rId10" action="ppaction://hlinksldjump"/>
              </a:rPr>
              <a:t>Esempio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10" action="ppaction://hlinksldjump"/>
              </a:rPr>
              <a:t>n.5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</a:rPr>
              <a:t>                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11" action="ppaction://hlinksldjump"/>
              </a:rPr>
              <a:t>Soluzione 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  <a:hlinkClick r:id="rId11" action="ppaction://hlinksldjump"/>
              </a:rPr>
              <a:t>esempio n.5</a:t>
            </a:r>
            <a:endParaRPr lang="it-IT" sz="2400" dirty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12" action="ppaction://hlinksldjump"/>
              </a:rPr>
              <a:t>Esempio n.6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</a:rPr>
              <a:t>                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13" action="ppaction://hlinksldjump"/>
              </a:rPr>
              <a:t>Soluzione 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  <a:hlinkClick r:id="rId13" action="ppaction://hlinksldjump"/>
              </a:rPr>
              <a:t>esempio n.6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</a:rPr>
              <a:t> </a:t>
            </a:r>
            <a:endParaRPr lang="it-IT" sz="240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14" action="ppaction://hlinksldjump"/>
              </a:rPr>
              <a:t>Esempio n.7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</a:rPr>
              <a:t>                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15" action="ppaction://hlinksldjump"/>
              </a:rPr>
              <a:t>Soluzione 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  <a:hlinkClick r:id="rId15" action="ppaction://hlinksldjump"/>
              </a:rPr>
              <a:t>esempio n.7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</a:rPr>
              <a:t>     </a:t>
            </a:r>
          </a:p>
          <a:p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16" action="ppaction://hlinksldjump"/>
              </a:rPr>
              <a:t>Esempio n.8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</a:rPr>
              <a:t>                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17" action="ppaction://hlinksldjump"/>
              </a:rPr>
              <a:t>Soluzione 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  <a:hlinkClick r:id="rId17" action="ppaction://hlinksldjump"/>
              </a:rPr>
              <a:t>esempio n.8</a:t>
            </a:r>
            <a:endParaRPr lang="it-IT" sz="2400" dirty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18" action="ppaction://hlinksldjump"/>
              </a:rPr>
              <a:t>Esempio n.9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</a:rPr>
              <a:t>                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19" action="ppaction://hlinksldjump"/>
              </a:rPr>
              <a:t>Soluzione 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  <a:hlinkClick r:id="rId19" action="ppaction://hlinksldjump"/>
              </a:rPr>
              <a:t>esempio n.9</a:t>
            </a:r>
            <a:endParaRPr lang="it-IT" sz="2400" dirty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20" action="ppaction://hlinksldjump"/>
              </a:rPr>
              <a:t>Esempio n.10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</a:rPr>
              <a:t>    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21" action="ppaction://hlinksldjump"/>
              </a:rPr>
              <a:t>fine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</a:rPr>
              <a:t>      </a:t>
            </a:r>
            <a:r>
              <a:rPr lang="it-IT" sz="2400" dirty="0" smtClean="0">
                <a:solidFill>
                  <a:srgbClr val="00B050"/>
                </a:solidFill>
                <a:latin typeface="Comic Sans MS" pitchFamily="66" charset="0"/>
                <a:hlinkClick r:id="rId22" action="ppaction://hlinksldjump"/>
              </a:rPr>
              <a:t>Soluzione </a:t>
            </a:r>
            <a:r>
              <a:rPr lang="it-IT" sz="2400" dirty="0">
                <a:solidFill>
                  <a:srgbClr val="00B050"/>
                </a:solidFill>
                <a:latin typeface="Comic Sans MS" pitchFamily="66" charset="0"/>
                <a:hlinkClick r:id="rId22" action="ppaction://hlinksldjump"/>
              </a:rPr>
              <a:t>esempio n.10</a:t>
            </a:r>
            <a:endParaRPr lang="it-IT" sz="2400" dirty="0">
              <a:solidFill>
                <a:srgbClr val="00B050"/>
              </a:solidFill>
              <a:latin typeface="Comic Sans MS" pitchFamily="66" charset="0"/>
            </a:endParaRPr>
          </a:p>
          <a:p>
            <a:endParaRPr lang="it-IT" sz="2400" dirty="0" smtClean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4" name="Immagine 3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692696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89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016981"/>
              </p:ext>
            </p:extLst>
          </p:nvPr>
        </p:nvGraphicFramePr>
        <p:xfrm>
          <a:off x="2195736" y="980729"/>
          <a:ext cx="4608513" cy="3832197"/>
        </p:xfrm>
        <a:graphic>
          <a:graphicData uri="http://schemas.openxmlformats.org/drawingml/2006/table">
            <a:tbl>
              <a:tblPr firstRow="1" bandRow="1"/>
              <a:tblGrid>
                <a:gridCol w="658359"/>
                <a:gridCol w="658359"/>
                <a:gridCol w="658359"/>
                <a:gridCol w="658359"/>
                <a:gridCol w="658359"/>
                <a:gridCol w="658359"/>
                <a:gridCol w="658359"/>
              </a:tblGrid>
              <a:tr h="541017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omic Sans MS" pitchFamily="66" charset="0"/>
              </a:rPr>
              <a:t>Soluzione       Esempio n.3</a:t>
            </a:r>
            <a:endParaRPr lang="it-IT" dirty="0">
              <a:latin typeface="Comic Sans MS" pitchFamily="66" charset="0"/>
            </a:endParaRPr>
          </a:p>
        </p:txBody>
      </p:sp>
      <p:cxnSp>
        <p:nvCxnSpPr>
          <p:cNvPr id="6" name="Connettore 1 5"/>
          <p:cNvCxnSpPr/>
          <p:nvPr/>
        </p:nvCxnSpPr>
        <p:spPr>
          <a:xfrm>
            <a:off x="2843808" y="980728"/>
            <a:ext cx="0" cy="324036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2195736" y="980728"/>
            <a:ext cx="0" cy="324036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2195736" y="980728"/>
            <a:ext cx="64807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2195736" y="4249316"/>
            <a:ext cx="64807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2843808" y="4249316"/>
            <a:ext cx="259228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>
            <a:off x="2195736" y="4797152"/>
            <a:ext cx="324036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>
            <a:off x="2195736" y="4249316"/>
            <a:ext cx="0" cy="54783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5447432" y="4249316"/>
            <a:ext cx="0" cy="54783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2843808" y="2060848"/>
            <a:ext cx="129614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4139952" y="2060848"/>
            <a:ext cx="0" cy="216024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/>
          <p:cNvCxnSpPr/>
          <p:nvPr/>
        </p:nvCxnSpPr>
        <p:spPr>
          <a:xfrm>
            <a:off x="4139952" y="2060848"/>
            <a:ext cx="130748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>
            <a:off x="2843808" y="980728"/>
            <a:ext cx="260362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5447432" y="980728"/>
            <a:ext cx="0" cy="108012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>
            <a:off x="4793692" y="2600908"/>
            <a:ext cx="0" cy="162018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>
            <a:off x="5465924" y="2600908"/>
            <a:ext cx="0" cy="162018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4139952" y="2600908"/>
            <a:ext cx="129614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>
            <a:off x="5465924" y="1518196"/>
            <a:ext cx="129614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>
            <a:off x="5465924" y="3717032"/>
            <a:ext cx="129614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>
            <a:off x="5484664" y="2060848"/>
            <a:ext cx="0" cy="54783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/>
          <p:cNvCxnSpPr/>
          <p:nvPr/>
        </p:nvCxnSpPr>
        <p:spPr>
          <a:xfrm>
            <a:off x="6113996" y="3717032"/>
            <a:ext cx="0" cy="108012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1 40"/>
          <p:cNvCxnSpPr/>
          <p:nvPr/>
        </p:nvCxnSpPr>
        <p:spPr>
          <a:xfrm>
            <a:off x="6762068" y="980728"/>
            <a:ext cx="0" cy="38164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>
            <a:off x="5465924" y="987624"/>
            <a:ext cx="129614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1 42"/>
          <p:cNvCxnSpPr/>
          <p:nvPr/>
        </p:nvCxnSpPr>
        <p:spPr>
          <a:xfrm flipV="1">
            <a:off x="5436096" y="4797152"/>
            <a:ext cx="1325972" cy="1959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ttangolo 1"/>
          <p:cNvSpPr/>
          <p:nvPr/>
        </p:nvSpPr>
        <p:spPr>
          <a:xfrm>
            <a:off x="7010105" y="2888940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al menù</a:t>
            </a:r>
            <a:endParaRPr lang="it-IT" dirty="0"/>
          </a:p>
        </p:txBody>
      </p:sp>
      <p:pic>
        <p:nvPicPr>
          <p:cNvPr id="29" name="Immagine 2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37" y="3338314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11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360594"/>
              </p:ext>
            </p:extLst>
          </p:nvPr>
        </p:nvGraphicFramePr>
        <p:xfrm>
          <a:off x="2195736" y="980729"/>
          <a:ext cx="4608513" cy="3832197"/>
        </p:xfrm>
        <a:graphic>
          <a:graphicData uri="http://schemas.openxmlformats.org/drawingml/2006/table">
            <a:tbl>
              <a:tblPr firstRow="1" bandRow="1"/>
              <a:tblGrid>
                <a:gridCol w="658359"/>
                <a:gridCol w="658359"/>
                <a:gridCol w="658359"/>
                <a:gridCol w="658359"/>
                <a:gridCol w="658359"/>
                <a:gridCol w="658359"/>
                <a:gridCol w="658359"/>
              </a:tblGrid>
              <a:tr h="541017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omic Sans MS" pitchFamily="66" charset="0"/>
              </a:rPr>
              <a:t>Soluzione             Esempio n.4</a:t>
            </a:r>
            <a:endParaRPr lang="it-IT" dirty="0">
              <a:latin typeface="Comic Sans MS" pitchFamily="66" charset="0"/>
            </a:endParaRPr>
          </a:p>
        </p:txBody>
      </p:sp>
      <p:cxnSp>
        <p:nvCxnSpPr>
          <p:cNvPr id="5" name="Connettore 1 4"/>
          <p:cNvCxnSpPr/>
          <p:nvPr/>
        </p:nvCxnSpPr>
        <p:spPr>
          <a:xfrm>
            <a:off x="2195736" y="980728"/>
            <a:ext cx="0" cy="38164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2195736" y="980728"/>
            <a:ext cx="460851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2195736" y="4797152"/>
            <a:ext cx="460851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6790184" y="980728"/>
            <a:ext cx="0" cy="38164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>
            <a:off x="2195736" y="3140968"/>
            <a:ext cx="331236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>
            <a:off x="2195736" y="4293096"/>
            <a:ext cx="396044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>
            <a:off x="6156176" y="980728"/>
            <a:ext cx="0" cy="38164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>
            <a:off x="5492080" y="1520788"/>
            <a:ext cx="0" cy="273630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6156176" y="2060848"/>
            <a:ext cx="63400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 flipH="1">
            <a:off x="4175956" y="1520788"/>
            <a:ext cx="198022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3491880" y="980728"/>
            <a:ext cx="0" cy="216024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>
            <a:off x="4175956" y="980728"/>
            <a:ext cx="0" cy="54006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3491880" y="2060848"/>
            <a:ext cx="20002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>
            <a:off x="3507904" y="2564904"/>
            <a:ext cx="200020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37"/>
          <p:cNvCxnSpPr/>
          <p:nvPr/>
        </p:nvCxnSpPr>
        <p:spPr>
          <a:xfrm>
            <a:off x="4175956" y="1520788"/>
            <a:ext cx="0" cy="54006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1 39"/>
          <p:cNvCxnSpPr/>
          <p:nvPr/>
        </p:nvCxnSpPr>
        <p:spPr>
          <a:xfrm>
            <a:off x="2195736" y="3717032"/>
            <a:ext cx="329634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>
            <a:off x="4175956" y="3140968"/>
            <a:ext cx="0" cy="5760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ttangolo 44"/>
          <p:cNvSpPr/>
          <p:nvPr/>
        </p:nvSpPr>
        <p:spPr>
          <a:xfrm>
            <a:off x="6860728" y="3200400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al menù</a:t>
            </a:r>
            <a:endParaRPr lang="it-IT" dirty="0"/>
          </a:p>
        </p:txBody>
      </p:sp>
      <p:pic>
        <p:nvPicPr>
          <p:cNvPr id="46" name="Immagine 4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37" y="3697337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44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b="1" u="sng" dirty="0" smtClean="0">
                <a:solidFill>
                  <a:srgbClr val="FF0000"/>
                </a:solidFill>
                <a:latin typeface="Comic Sans MS" pitchFamily="66" charset="0"/>
              </a:rPr>
              <a:t>rettangoli</a:t>
            </a:r>
            <a:endParaRPr lang="it-IT" sz="40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sz="3600" dirty="0" smtClean="0"/>
              <a:t>   </a:t>
            </a:r>
            <a:r>
              <a:rPr lang="it-IT" sz="3600" dirty="0" smtClean="0">
                <a:latin typeface="Comic Sans MS" pitchFamily="66" charset="0"/>
              </a:rPr>
              <a:t>In base ai numeri prestampati, dividete l’intera griglia in rettangoli o quadrati cosicché ciascuno di essi contenga un solo numero che rappresenta il numero di caselle che lo compongono </a:t>
            </a:r>
            <a:endParaRPr lang="it-IT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61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Soluzione Esempio n.5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924551"/>
              </p:ext>
            </p:extLst>
          </p:nvPr>
        </p:nvGraphicFramePr>
        <p:xfrm>
          <a:off x="2195736" y="980729"/>
          <a:ext cx="4608513" cy="3832197"/>
        </p:xfrm>
        <a:graphic>
          <a:graphicData uri="http://schemas.openxmlformats.org/drawingml/2006/table">
            <a:tbl>
              <a:tblPr firstRow="1" bandRow="1"/>
              <a:tblGrid>
                <a:gridCol w="658359"/>
                <a:gridCol w="658359"/>
                <a:gridCol w="658359"/>
                <a:gridCol w="658359"/>
                <a:gridCol w="658359"/>
                <a:gridCol w="658359"/>
                <a:gridCol w="658359"/>
              </a:tblGrid>
              <a:tr h="541017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5" name="Connettore 1 4"/>
          <p:cNvCxnSpPr/>
          <p:nvPr/>
        </p:nvCxnSpPr>
        <p:spPr>
          <a:xfrm>
            <a:off x="2195736" y="980728"/>
            <a:ext cx="0" cy="38164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2843808" y="980728"/>
            <a:ext cx="0" cy="38164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6804248" y="980728"/>
            <a:ext cx="0" cy="38164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 flipV="1">
            <a:off x="2843808" y="1484784"/>
            <a:ext cx="3960440" cy="3600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 flipV="1">
            <a:off x="2843808" y="2060848"/>
            <a:ext cx="3960440" cy="3600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 flipV="1">
            <a:off x="3491880" y="4221088"/>
            <a:ext cx="3312368" cy="3600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4824028" y="3663026"/>
            <a:ext cx="198219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>
            <a:off x="4822056" y="3187452"/>
            <a:ext cx="198219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4824028" y="2078850"/>
            <a:ext cx="0" cy="216024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2841836" y="2600908"/>
            <a:ext cx="198219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>
            <a:off x="3491880" y="2600908"/>
            <a:ext cx="0" cy="219624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 flipV="1">
            <a:off x="3491880" y="3156378"/>
            <a:ext cx="1334120" cy="259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4158940" y="3187452"/>
            <a:ext cx="0" cy="103363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>
            <a:off x="4158940" y="1520788"/>
            <a:ext cx="0" cy="55806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>
            <a:off x="4844740" y="980728"/>
            <a:ext cx="0" cy="55806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37"/>
          <p:cNvCxnSpPr/>
          <p:nvPr/>
        </p:nvCxnSpPr>
        <p:spPr>
          <a:xfrm flipV="1">
            <a:off x="2195736" y="934616"/>
            <a:ext cx="4608512" cy="4611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1 39"/>
          <p:cNvCxnSpPr/>
          <p:nvPr/>
        </p:nvCxnSpPr>
        <p:spPr>
          <a:xfrm>
            <a:off x="2195736" y="4789140"/>
            <a:ext cx="461048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ttangolo 42"/>
          <p:cNvSpPr/>
          <p:nvPr/>
        </p:nvSpPr>
        <p:spPr>
          <a:xfrm>
            <a:off x="6942289" y="3519604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al menù</a:t>
            </a:r>
            <a:endParaRPr lang="it-IT" dirty="0"/>
          </a:p>
        </p:txBody>
      </p:sp>
      <p:pic>
        <p:nvPicPr>
          <p:cNvPr id="44" name="Immagine 4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37" y="3868100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5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Soluzione Esempio n.6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17390"/>
              </p:ext>
            </p:extLst>
          </p:nvPr>
        </p:nvGraphicFramePr>
        <p:xfrm>
          <a:off x="2195736" y="980729"/>
          <a:ext cx="4608513" cy="3832197"/>
        </p:xfrm>
        <a:graphic>
          <a:graphicData uri="http://schemas.openxmlformats.org/drawingml/2006/table">
            <a:tbl>
              <a:tblPr firstRow="1" bandRow="1"/>
              <a:tblGrid>
                <a:gridCol w="658359"/>
                <a:gridCol w="658359"/>
                <a:gridCol w="658359"/>
                <a:gridCol w="658359"/>
                <a:gridCol w="658359"/>
                <a:gridCol w="658359"/>
                <a:gridCol w="658359"/>
              </a:tblGrid>
              <a:tr h="541017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28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6" name="Connettore 1 5"/>
          <p:cNvCxnSpPr/>
          <p:nvPr/>
        </p:nvCxnSpPr>
        <p:spPr>
          <a:xfrm>
            <a:off x="2195736" y="4797152"/>
            <a:ext cx="460851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2195736" y="980728"/>
            <a:ext cx="460851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2195736" y="980728"/>
            <a:ext cx="0" cy="38164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6804248" y="980728"/>
            <a:ext cx="0" cy="38164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2195736" y="4221088"/>
            <a:ext cx="460851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2843808" y="1556792"/>
            <a:ext cx="136815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3527884" y="3140968"/>
            <a:ext cx="190821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>
            <a:off x="3527884" y="3717032"/>
            <a:ext cx="190821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2843808" y="980728"/>
            <a:ext cx="0" cy="324036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>
            <a:off x="3527884" y="1556792"/>
            <a:ext cx="0" cy="266429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4177804" y="980728"/>
            <a:ext cx="0" cy="216024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>
            <a:off x="5435104" y="980728"/>
            <a:ext cx="992" cy="324036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>
            <a:off x="6156176" y="980728"/>
            <a:ext cx="0" cy="324036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/>
          <p:nvPr/>
        </p:nvCxnSpPr>
        <p:spPr>
          <a:xfrm>
            <a:off x="6156176" y="2600908"/>
            <a:ext cx="64807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2195736" y="2060848"/>
            <a:ext cx="64807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tangolo 33"/>
          <p:cNvSpPr/>
          <p:nvPr/>
        </p:nvSpPr>
        <p:spPr>
          <a:xfrm>
            <a:off x="7005665" y="3423166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al menù</a:t>
            </a:r>
            <a:endParaRPr lang="it-IT" dirty="0"/>
          </a:p>
        </p:txBody>
      </p:sp>
      <p:pic>
        <p:nvPicPr>
          <p:cNvPr id="35" name="Immagine 3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977" y="3759696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20940" cy="54864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Soluzione Esempio n.7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176477"/>
              </p:ext>
            </p:extLst>
          </p:nvPr>
        </p:nvGraphicFramePr>
        <p:xfrm>
          <a:off x="1475656" y="764704"/>
          <a:ext cx="5832648" cy="4175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</a:tblGrid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Connettore 1 5"/>
          <p:cNvCxnSpPr/>
          <p:nvPr/>
        </p:nvCxnSpPr>
        <p:spPr>
          <a:xfrm>
            <a:off x="1475656" y="764704"/>
            <a:ext cx="0" cy="41764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7308304" y="764704"/>
            <a:ext cx="0" cy="41764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2915816" y="1340768"/>
            <a:ext cx="0" cy="360040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>
            <a:off x="6588224" y="764704"/>
            <a:ext cx="0" cy="41764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5868144" y="1340768"/>
            <a:ext cx="0" cy="360040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4427984" y="1268760"/>
            <a:ext cx="0" cy="309634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3665116" y="3284984"/>
            <a:ext cx="0" cy="108012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5148064" y="2852936"/>
            <a:ext cx="0" cy="20162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1475656" y="1268760"/>
            <a:ext cx="511256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>
            <a:off x="4427984" y="1772816"/>
            <a:ext cx="144016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4427984" y="2799048"/>
            <a:ext cx="144016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1 33"/>
          <p:cNvCxnSpPr/>
          <p:nvPr/>
        </p:nvCxnSpPr>
        <p:spPr>
          <a:xfrm>
            <a:off x="5148064" y="3861048"/>
            <a:ext cx="144016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>
            <a:off x="2915816" y="4365104"/>
            <a:ext cx="223224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>
            <a:off x="2915816" y="3356992"/>
            <a:ext cx="144016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/>
          <p:cNvCxnSpPr/>
          <p:nvPr/>
        </p:nvCxnSpPr>
        <p:spPr>
          <a:xfrm>
            <a:off x="1475656" y="3891496"/>
            <a:ext cx="144016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1 39"/>
          <p:cNvCxnSpPr/>
          <p:nvPr/>
        </p:nvCxnSpPr>
        <p:spPr>
          <a:xfrm>
            <a:off x="1475656" y="1803264"/>
            <a:ext cx="144016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>
            <a:off x="1475656" y="764704"/>
            <a:ext cx="583264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1 42"/>
          <p:cNvCxnSpPr/>
          <p:nvPr/>
        </p:nvCxnSpPr>
        <p:spPr>
          <a:xfrm>
            <a:off x="1511660" y="4884564"/>
            <a:ext cx="583264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ttangolo 43"/>
          <p:cNvSpPr/>
          <p:nvPr/>
        </p:nvSpPr>
        <p:spPr>
          <a:xfrm>
            <a:off x="7524328" y="3059668"/>
            <a:ext cx="1327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</a:t>
            </a:r>
            <a:endParaRPr lang="it-IT" dirty="0" smtClean="0">
              <a:hlinkClick r:id="rId2" action="ppaction://hlinksldjump"/>
            </a:endParaRPr>
          </a:p>
          <a:p>
            <a:r>
              <a:rPr lang="it-IT" dirty="0" smtClean="0">
                <a:hlinkClick r:id="rId2" action="ppaction://hlinksldjump"/>
              </a:rPr>
              <a:t>al </a:t>
            </a:r>
            <a:r>
              <a:rPr lang="it-IT" dirty="0">
                <a:hlinkClick r:id="rId2" action="ppaction://hlinksldjump"/>
              </a:rPr>
              <a:t>menù</a:t>
            </a:r>
            <a:endParaRPr lang="it-IT" dirty="0"/>
          </a:p>
        </p:txBody>
      </p:sp>
      <p:pic>
        <p:nvPicPr>
          <p:cNvPr id="45" name="Immagine 4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500" y="3825044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70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20940" cy="54864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Soluzione Esempio n.8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574211"/>
              </p:ext>
            </p:extLst>
          </p:nvPr>
        </p:nvGraphicFramePr>
        <p:xfrm>
          <a:off x="1475656" y="764704"/>
          <a:ext cx="5832648" cy="4175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</a:tblGrid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Connettore 1 5"/>
          <p:cNvCxnSpPr/>
          <p:nvPr/>
        </p:nvCxnSpPr>
        <p:spPr>
          <a:xfrm>
            <a:off x="1475656" y="764704"/>
            <a:ext cx="0" cy="41764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7308304" y="764704"/>
            <a:ext cx="0" cy="41764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2195736" y="1268760"/>
            <a:ext cx="0" cy="367240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3635896" y="1268760"/>
            <a:ext cx="0" cy="367240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4427984" y="764704"/>
            <a:ext cx="0" cy="41764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>
            <a:off x="5868144" y="764704"/>
            <a:ext cx="0" cy="151216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>
            <a:off x="5148064" y="2852936"/>
            <a:ext cx="0" cy="208823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>
            <a:off x="6588224" y="764704"/>
            <a:ext cx="0" cy="367240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1475656" y="1268760"/>
            <a:ext cx="295232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/>
          <p:cNvCxnSpPr/>
          <p:nvPr/>
        </p:nvCxnSpPr>
        <p:spPr>
          <a:xfrm>
            <a:off x="1475656" y="764704"/>
            <a:ext cx="295232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>
            <a:off x="4391980" y="764704"/>
            <a:ext cx="295232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>
            <a:off x="4391980" y="2276872"/>
            <a:ext cx="219624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>
            <a:endCxn id="3" idx="3"/>
          </p:cNvCxnSpPr>
          <p:nvPr/>
        </p:nvCxnSpPr>
        <p:spPr>
          <a:xfrm>
            <a:off x="4427984" y="2831108"/>
            <a:ext cx="2880320" cy="2113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/>
          <p:nvPr/>
        </p:nvCxnSpPr>
        <p:spPr>
          <a:xfrm>
            <a:off x="5148064" y="4437112"/>
            <a:ext cx="219624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5148064" y="3356992"/>
            <a:ext cx="147616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>
            <a:off x="2231740" y="3356992"/>
            <a:ext cx="219624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>
            <a:off x="2195736" y="1772816"/>
            <a:ext cx="147616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ttangolo 37"/>
          <p:cNvSpPr/>
          <p:nvPr/>
        </p:nvSpPr>
        <p:spPr>
          <a:xfrm>
            <a:off x="7524328" y="3091934"/>
            <a:ext cx="1327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</a:t>
            </a:r>
            <a:endParaRPr lang="it-IT" dirty="0" smtClean="0">
              <a:hlinkClick r:id="rId2" action="ppaction://hlinksldjump"/>
            </a:endParaRPr>
          </a:p>
          <a:p>
            <a:r>
              <a:rPr lang="it-IT" dirty="0" smtClean="0">
                <a:hlinkClick r:id="rId2" action="ppaction://hlinksldjump"/>
              </a:rPr>
              <a:t>al </a:t>
            </a:r>
            <a:r>
              <a:rPr lang="it-IT" dirty="0">
                <a:hlinkClick r:id="rId2" action="ppaction://hlinksldjump"/>
              </a:rPr>
              <a:t>menù</a:t>
            </a:r>
            <a:endParaRPr lang="it-IT" dirty="0"/>
          </a:p>
        </p:txBody>
      </p:sp>
      <p:pic>
        <p:nvPicPr>
          <p:cNvPr id="39" name="Immagine 3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500" y="3844404"/>
            <a:ext cx="666750" cy="666750"/>
          </a:xfrm>
          <a:prstGeom prst="rect">
            <a:avLst/>
          </a:prstGeom>
        </p:spPr>
      </p:pic>
      <p:cxnSp>
        <p:nvCxnSpPr>
          <p:cNvPr id="40" name="Connettore 1 39"/>
          <p:cNvCxnSpPr/>
          <p:nvPr/>
        </p:nvCxnSpPr>
        <p:spPr>
          <a:xfrm>
            <a:off x="1439652" y="4943872"/>
            <a:ext cx="5904656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440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20940" cy="54864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Soluzione Esempio n.9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284324"/>
              </p:ext>
            </p:extLst>
          </p:nvPr>
        </p:nvGraphicFramePr>
        <p:xfrm>
          <a:off x="1475656" y="764704"/>
          <a:ext cx="5832648" cy="4175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</a:tblGrid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Connettore 1 5"/>
          <p:cNvCxnSpPr/>
          <p:nvPr/>
        </p:nvCxnSpPr>
        <p:spPr>
          <a:xfrm>
            <a:off x="1475656" y="764704"/>
            <a:ext cx="0" cy="41764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7308304" y="747440"/>
            <a:ext cx="0" cy="41764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2195736" y="764704"/>
            <a:ext cx="0" cy="41764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2915816" y="1772816"/>
            <a:ext cx="0" cy="316835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3635896" y="1772816"/>
            <a:ext cx="0" cy="25922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>
            <a:off x="2915816" y="4437112"/>
            <a:ext cx="295232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4355976" y="3861048"/>
            <a:ext cx="295232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>
            <a:stCxn id="3" idx="0"/>
          </p:cNvCxnSpPr>
          <p:nvPr/>
        </p:nvCxnSpPr>
        <p:spPr>
          <a:xfrm>
            <a:off x="4391980" y="764704"/>
            <a:ext cx="20216" cy="360040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 flipV="1">
            <a:off x="2159732" y="1772816"/>
            <a:ext cx="2232248" cy="1294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5076056" y="764704"/>
            <a:ext cx="0" cy="309634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>
            <a:off x="5832140" y="3861048"/>
            <a:ext cx="0" cy="10628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1475656" y="4923904"/>
            <a:ext cx="583264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>
            <a:off x="1439652" y="764704"/>
            <a:ext cx="583264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>
            <a:off x="6588224" y="764704"/>
            <a:ext cx="0" cy="309634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1 33"/>
          <p:cNvCxnSpPr/>
          <p:nvPr/>
        </p:nvCxnSpPr>
        <p:spPr>
          <a:xfrm flipV="1">
            <a:off x="5076056" y="1268760"/>
            <a:ext cx="1526592" cy="647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 flipV="1">
            <a:off x="5076056" y="3364508"/>
            <a:ext cx="1562100" cy="1294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/>
          <p:cNvCxnSpPr/>
          <p:nvPr/>
        </p:nvCxnSpPr>
        <p:spPr>
          <a:xfrm>
            <a:off x="1475656" y="2312876"/>
            <a:ext cx="72008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1 39"/>
          <p:cNvCxnSpPr/>
          <p:nvPr/>
        </p:nvCxnSpPr>
        <p:spPr>
          <a:xfrm>
            <a:off x="1475656" y="3861048"/>
            <a:ext cx="72008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1 40"/>
          <p:cNvCxnSpPr/>
          <p:nvPr/>
        </p:nvCxnSpPr>
        <p:spPr>
          <a:xfrm>
            <a:off x="2195736" y="3345768"/>
            <a:ext cx="72008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>
            <a:off x="3635896" y="3378684"/>
            <a:ext cx="72008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ttangolo 42"/>
          <p:cNvSpPr/>
          <p:nvPr/>
        </p:nvSpPr>
        <p:spPr>
          <a:xfrm>
            <a:off x="7524328" y="2829838"/>
            <a:ext cx="1327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</a:t>
            </a:r>
            <a:endParaRPr lang="it-IT" dirty="0" smtClean="0">
              <a:hlinkClick r:id="rId2" action="ppaction://hlinksldjump"/>
            </a:endParaRPr>
          </a:p>
          <a:p>
            <a:r>
              <a:rPr lang="it-IT" dirty="0" smtClean="0">
                <a:hlinkClick r:id="rId2" action="ppaction://hlinksldjump"/>
              </a:rPr>
              <a:t>al </a:t>
            </a:r>
            <a:r>
              <a:rPr lang="it-IT" dirty="0">
                <a:hlinkClick r:id="rId2" action="ppaction://hlinksldjump"/>
              </a:rPr>
              <a:t>menù</a:t>
            </a:r>
            <a:endParaRPr lang="it-IT" dirty="0"/>
          </a:p>
        </p:txBody>
      </p:sp>
      <p:pic>
        <p:nvPicPr>
          <p:cNvPr id="44" name="Immagine 4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500" y="3783310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2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20940" cy="54864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Soluzione Esempio n.10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965481"/>
              </p:ext>
            </p:extLst>
          </p:nvPr>
        </p:nvGraphicFramePr>
        <p:xfrm>
          <a:off x="1475656" y="764704"/>
          <a:ext cx="5832648" cy="4175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  <a:gridCol w="729081"/>
              </a:tblGrid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21885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Connettore 1 5"/>
          <p:cNvCxnSpPr/>
          <p:nvPr/>
        </p:nvCxnSpPr>
        <p:spPr>
          <a:xfrm>
            <a:off x="1503512" y="764704"/>
            <a:ext cx="0" cy="41764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7308304" y="764704"/>
            <a:ext cx="0" cy="417646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2195736" y="1268760"/>
            <a:ext cx="0" cy="25922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2915816" y="764704"/>
            <a:ext cx="0" cy="25922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3635896" y="4365104"/>
            <a:ext cx="0" cy="54006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3664992" y="764704"/>
            <a:ext cx="0" cy="100811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>
            <a:off x="3664992" y="1268760"/>
            <a:ext cx="292323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3635896" y="4365104"/>
            <a:ext cx="364775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1503512" y="3861048"/>
            <a:ext cx="508471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1503512" y="4365104"/>
            <a:ext cx="216148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>
            <a:off x="2195736" y="3356992"/>
            <a:ext cx="508791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>
            <a:off x="6588224" y="2276872"/>
            <a:ext cx="0" cy="208823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4379652" y="2280444"/>
            <a:ext cx="2903996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1 33"/>
          <p:cNvCxnSpPr/>
          <p:nvPr/>
        </p:nvCxnSpPr>
        <p:spPr>
          <a:xfrm>
            <a:off x="4360416" y="1772816"/>
            <a:ext cx="222780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>
            <a:off x="6588224" y="764704"/>
            <a:ext cx="0" cy="100811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37"/>
          <p:cNvCxnSpPr/>
          <p:nvPr/>
        </p:nvCxnSpPr>
        <p:spPr>
          <a:xfrm>
            <a:off x="2915816" y="1772816"/>
            <a:ext cx="151092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1 39"/>
          <p:cNvCxnSpPr/>
          <p:nvPr/>
        </p:nvCxnSpPr>
        <p:spPr>
          <a:xfrm>
            <a:off x="4421560" y="1759496"/>
            <a:ext cx="0" cy="159749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>
            <a:off x="4421560" y="2852936"/>
            <a:ext cx="217295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5822032" y="1772816"/>
            <a:ext cx="151092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/>
          <p:cNvCxnSpPr/>
          <p:nvPr/>
        </p:nvCxnSpPr>
        <p:spPr>
          <a:xfrm>
            <a:off x="1440272" y="1268760"/>
            <a:ext cx="151092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/>
          <p:cNvCxnSpPr/>
          <p:nvPr/>
        </p:nvCxnSpPr>
        <p:spPr>
          <a:xfrm flipV="1">
            <a:off x="2195736" y="2271688"/>
            <a:ext cx="720080" cy="518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>
            <a:stCxn id="3" idx="1"/>
          </p:cNvCxnSpPr>
          <p:nvPr/>
        </p:nvCxnSpPr>
        <p:spPr>
          <a:xfrm>
            <a:off x="1475656" y="2852244"/>
            <a:ext cx="720080" cy="69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2951200" y="3836386"/>
            <a:ext cx="0" cy="52871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1 52"/>
          <p:cNvCxnSpPr/>
          <p:nvPr/>
        </p:nvCxnSpPr>
        <p:spPr>
          <a:xfrm>
            <a:off x="5126608" y="1305744"/>
            <a:ext cx="0" cy="46707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1 54"/>
          <p:cNvCxnSpPr/>
          <p:nvPr/>
        </p:nvCxnSpPr>
        <p:spPr>
          <a:xfrm>
            <a:off x="1475656" y="764704"/>
            <a:ext cx="580799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/>
          <p:cNvCxnSpPr/>
          <p:nvPr/>
        </p:nvCxnSpPr>
        <p:spPr>
          <a:xfrm>
            <a:off x="1475656" y="754708"/>
            <a:ext cx="5807992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1 57"/>
          <p:cNvCxnSpPr/>
          <p:nvPr/>
        </p:nvCxnSpPr>
        <p:spPr>
          <a:xfrm>
            <a:off x="1503512" y="4905164"/>
            <a:ext cx="5829448" cy="3440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ttangolo 61"/>
          <p:cNvSpPr/>
          <p:nvPr/>
        </p:nvSpPr>
        <p:spPr>
          <a:xfrm>
            <a:off x="7392268" y="2951656"/>
            <a:ext cx="12693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</a:t>
            </a:r>
            <a:r>
              <a:rPr lang="it-IT" dirty="0" smtClean="0">
                <a:hlinkClick r:id="rId2" action="ppaction://hlinksldjump"/>
              </a:rPr>
              <a:t>tornare</a:t>
            </a:r>
          </a:p>
          <a:p>
            <a:r>
              <a:rPr lang="it-IT" dirty="0" smtClean="0">
                <a:hlinkClick r:id="rId2" action="ppaction://hlinksldjump"/>
              </a:rPr>
              <a:t>al </a:t>
            </a:r>
            <a:r>
              <a:rPr lang="it-IT" dirty="0">
                <a:hlinkClick r:id="rId2" action="ppaction://hlinksldjump"/>
              </a:rPr>
              <a:t>menù</a:t>
            </a:r>
            <a:endParaRPr lang="it-IT" dirty="0"/>
          </a:p>
        </p:txBody>
      </p:sp>
      <p:pic>
        <p:nvPicPr>
          <p:cNvPr id="63" name="Immagine 6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37" y="3597987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6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1100628"/>
            <a:ext cx="8640960" cy="3579849"/>
          </a:xfrm>
        </p:spPr>
        <p:txBody>
          <a:bodyPr>
            <a:normAutofit/>
          </a:bodyPr>
          <a:lstStyle/>
          <a:p>
            <a:pPr algn="ctr"/>
            <a:r>
              <a:rPr lang="it-IT" sz="4800" dirty="0" smtClean="0">
                <a:solidFill>
                  <a:srgbClr val="FF0000"/>
                </a:solidFill>
                <a:latin typeface="Comic Sans MS" pitchFamily="66" charset="0"/>
              </a:rPr>
              <a:t>Grazie e a presto con altri </a:t>
            </a:r>
          </a:p>
          <a:p>
            <a:pPr algn="ctr"/>
            <a:r>
              <a:rPr lang="it-IT" sz="4800" dirty="0">
                <a:solidFill>
                  <a:srgbClr val="FF0000"/>
                </a:solidFill>
                <a:latin typeface="Comic Sans MS" pitchFamily="66" charset="0"/>
              </a:rPr>
              <a:t>g</a:t>
            </a:r>
            <a:r>
              <a:rPr lang="it-IT" sz="4800" dirty="0" smtClean="0">
                <a:solidFill>
                  <a:srgbClr val="FF0000"/>
                </a:solidFill>
                <a:latin typeface="Comic Sans MS" pitchFamily="66" charset="0"/>
              </a:rPr>
              <a:t>iochi !!!</a:t>
            </a:r>
            <a:endParaRPr lang="it-IT" sz="48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36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Esempio n.1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77454"/>
              </p:ext>
            </p:extLst>
          </p:nvPr>
        </p:nvGraphicFramePr>
        <p:xfrm>
          <a:off x="2195736" y="980729"/>
          <a:ext cx="4608513" cy="3832197"/>
        </p:xfrm>
        <a:graphic>
          <a:graphicData uri="http://schemas.openxmlformats.org/drawingml/2006/table">
            <a:tbl>
              <a:tblPr firstRow="1" bandRow="1"/>
              <a:tblGrid>
                <a:gridCol w="658359"/>
                <a:gridCol w="658359"/>
                <a:gridCol w="658359"/>
                <a:gridCol w="658359"/>
                <a:gridCol w="658359"/>
                <a:gridCol w="658359"/>
                <a:gridCol w="658359"/>
              </a:tblGrid>
              <a:tr h="541017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Immagine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37" y="3338314"/>
            <a:ext cx="666750" cy="66675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7026625" y="4005064"/>
            <a:ext cx="2117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hlinkClick r:id="rId2" action="ppaction://hlinksldjump"/>
              </a:rPr>
              <a:t>Per tornare al menù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5367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  <a:latin typeface="Comic Sans MS" pitchFamily="66" charset="0"/>
              </a:rPr>
              <a:t>La soluzione</a:t>
            </a:r>
            <a:endParaRPr lang="it-IT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301865"/>
              </p:ext>
            </p:extLst>
          </p:nvPr>
        </p:nvGraphicFramePr>
        <p:xfrm>
          <a:off x="2195736" y="980729"/>
          <a:ext cx="4608513" cy="3832197"/>
        </p:xfrm>
        <a:graphic>
          <a:graphicData uri="http://schemas.openxmlformats.org/drawingml/2006/table">
            <a:tbl>
              <a:tblPr firstRow="1" bandRow="1"/>
              <a:tblGrid>
                <a:gridCol w="658359"/>
                <a:gridCol w="658359"/>
                <a:gridCol w="658359"/>
                <a:gridCol w="658359"/>
                <a:gridCol w="658359"/>
                <a:gridCol w="658359"/>
                <a:gridCol w="658359"/>
              </a:tblGrid>
              <a:tr h="541017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6" name="Connettore 1 5"/>
          <p:cNvCxnSpPr/>
          <p:nvPr/>
        </p:nvCxnSpPr>
        <p:spPr>
          <a:xfrm>
            <a:off x="2195736" y="980728"/>
            <a:ext cx="0" cy="216024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2195736" y="980728"/>
            <a:ext cx="1296144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3491880" y="980728"/>
            <a:ext cx="0" cy="216024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2195736" y="3140968"/>
            <a:ext cx="1296144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4797986" y="968930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4797986" y="980728"/>
            <a:ext cx="2006262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6804248" y="980728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4797986" y="2060848"/>
            <a:ext cx="2006262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3491880" y="968930"/>
            <a:ext cx="1306106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3491880" y="2636912"/>
            <a:ext cx="1306106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>
            <a:off x="4797986" y="2049050"/>
            <a:ext cx="0" cy="587862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4797986" y="2636912"/>
            <a:ext cx="2006262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>
            <a:off x="6804248" y="2060848"/>
            <a:ext cx="0" cy="576064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5508104" y="2636912"/>
            <a:ext cx="0" cy="216024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>
            <a:off x="6156176" y="2636912"/>
            <a:ext cx="0" cy="216024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>
            <a:off x="5508104" y="4797152"/>
            <a:ext cx="648072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/>
          <p:cNvCxnSpPr/>
          <p:nvPr/>
        </p:nvCxnSpPr>
        <p:spPr>
          <a:xfrm>
            <a:off x="6156176" y="3717032"/>
            <a:ext cx="648072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1 40"/>
          <p:cNvCxnSpPr/>
          <p:nvPr/>
        </p:nvCxnSpPr>
        <p:spPr>
          <a:xfrm>
            <a:off x="6804248" y="3717032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1 42"/>
          <p:cNvCxnSpPr/>
          <p:nvPr/>
        </p:nvCxnSpPr>
        <p:spPr>
          <a:xfrm>
            <a:off x="6156176" y="4797152"/>
            <a:ext cx="648072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/>
          <p:cNvCxnSpPr/>
          <p:nvPr/>
        </p:nvCxnSpPr>
        <p:spPr>
          <a:xfrm>
            <a:off x="6804248" y="2636912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2843808" y="3717032"/>
            <a:ext cx="2664296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/>
          <p:cNvCxnSpPr/>
          <p:nvPr/>
        </p:nvCxnSpPr>
        <p:spPr>
          <a:xfrm>
            <a:off x="2843808" y="3717032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/>
          <p:nvPr/>
        </p:nvCxnSpPr>
        <p:spPr>
          <a:xfrm>
            <a:off x="2843808" y="4797152"/>
            <a:ext cx="2664296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1 52"/>
          <p:cNvCxnSpPr/>
          <p:nvPr/>
        </p:nvCxnSpPr>
        <p:spPr>
          <a:xfrm>
            <a:off x="3491880" y="3176972"/>
            <a:ext cx="1306106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1 55"/>
          <p:cNvCxnSpPr/>
          <p:nvPr/>
        </p:nvCxnSpPr>
        <p:spPr>
          <a:xfrm>
            <a:off x="4797986" y="3176972"/>
            <a:ext cx="0" cy="54006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1 57"/>
          <p:cNvCxnSpPr/>
          <p:nvPr/>
        </p:nvCxnSpPr>
        <p:spPr>
          <a:xfrm>
            <a:off x="2195736" y="3176972"/>
            <a:ext cx="0" cy="54006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1 59"/>
          <p:cNvCxnSpPr/>
          <p:nvPr/>
        </p:nvCxnSpPr>
        <p:spPr>
          <a:xfrm>
            <a:off x="2195736" y="3717032"/>
            <a:ext cx="648072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1 61"/>
          <p:cNvCxnSpPr/>
          <p:nvPr/>
        </p:nvCxnSpPr>
        <p:spPr>
          <a:xfrm>
            <a:off x="2195736" y="3717032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1 63"/>
          <p:cNvCxnSpPr/>
          <p:nvPr/>
        </p:nvCxnSpPr>
        <p:spPr>
          <a:xfrm>
            <a:off x="2195736" y="4797152"/>
            <a:ext cx="648072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/>
          <p:cNvCxnSpPr/>
          <p:nvPr/>
        </p:nvCxnSpPr>
        <p:spPr>
          <a:xfrm>
            <a:off x="4797986" y="2636912"/>
            <a:ext cx="0" cy="54006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sellaDiTesto 2"/>
          <p:cNvSpPr txBox="1"/>
          <p:nvPr/>
        </p:nvSpPr>
        <p:spPr>
          <a:xfrm>
            <a:off x="2176381" y="5572015"/>
            <a:ext cx="48912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FFFF00"/>
                </a:solidFill>
              </a:rPr>
              <a:t>Tasto Invio o CLIC del mouse per proseguire</a:t>
            </a:r>
            <a:endParaRPr lang="it-IT" sz="2000" b="1" dirty="0">
              <a:solidFill>
                <a:srgbClr val="FFFF0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7026625" y="4257092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al menù</a:t>
            </a:r>
            <a:endParaRPr lang="it-IT" dirty="0"/>
          </a:p>
        </p:txBody>
      </p:sp>
      <p:pic>
        <p:nvPicPr>
          <p:cNvPr id="36" name="Immagine 3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37" y="3338314"/>
            <a:ext cx="666750" cy="66675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611560" y="4626424"/>
            <a:ext cx="1132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omic Sans MS" pitchFamily="66" charset="0"/>
                <a:hlinkClick r:id="rId4" action="ppaction://hlinksldjump"/>
              </a:rPr>
              <a:t>Oppure…</a:t>
            </a:r>
            <a:endParaRPr lang="it-IT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51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5" fill="hold">
                      <p:stCondLst>
                        <p:cond delay="indefinite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9" fill="hold">
                      <p:stCondLst>
                        <p:cond delay="indefinite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b="1" dirty="0" smtClean="0">
                <a:solidFill>
                  <a:srgbClr val="0070C0"/>
                </a:solidFill>
                <a:latin typeface="Comic Sans MS" pitchFamily="66" charset="0"/>
              </a:rPr>
              <a:t>Si può arrivare alla stessa soluzione anche partendo da un diverso rettangolo</a:t>
            </a:r>
            <a:endParaRPr lang="it-IT" sz="2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985732"/>
              </p:ext>
            </p:extLst>
          </p:nvPr>
        </p:nvGraphicFramePr>
        <p:xfrm>
          <a:off x="2195736" y="980729"/>
          <a:ext cx="4608513" cy="3832197"/>
        </p:xfrm>
        <a:graphic>
          <a:graphicData uri="http://schemas.openxmlformats.org/drawingml/2006/table">
            <a:tbl>
              <a:tblPr firstRow="1" bandRow="1"/>
              <a:tblGrid>
                <a:gridCol w="658359"/>
                <a:gridCol w="658359"/>
                <a:gridCol w="658359"/>
                <a:gridCol w="658359"/>
                <a:gridCol w="658359"/>
                <a:gridCol w="658359"/>
                <a:gridCol w="658359"/>
              </a:tblGrid>
              <a:tr h="541017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6" name="Connettore 1 5"/>
          <p:cNvCxnSpPr/>
          <p:nvPr/>
        </p:nvCxnSpPr>
        <p:spPr>
          <a:xfrm>
            <a:off x="5508104" y="2636912"/>
            <a:ext cx="604963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5508104" y="2636912"/>
            <a:ext cx="0" cy="216024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6113067" y="2636912"/>
            <a:ext cx="0" cy="216024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>
            <a:off x="5508104" y="4797152"/>
            <a:ext cx="604963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/>
          <p:nvPr/>
        </p:nvCxnSpPr>
        <p:spPr>
          <a:xfrm flipH="1">
            <a:off x="6113068" y="3717032"/>
            <a:ext cx="691180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>
            <a:off x="6804248" y="3717032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>
            <a:off x="6113068" y="4797152"/>
            <a:ext cx="691180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37"/>
          <p:cNvCxnSpPr/>
          <p:nvPr/>
        </p:nvCxnSpPr>
        <p:spPr>
          <a:xfrm flipH="1">
            <a:off x="6113068" y="2636912"/>
            <a:ext cx="691180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/>
          <p:cNvCxnSpPr/>
          <p:nvPr/>
        </p:nvCxnSpPr>
        <p:spPr>
          <a:xfrm>
            <a:off x="6793426" y="2636912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1 40"/>
          <p:cNvCxnSpPr/>
          <p:nvPr/>
        </p:nvCxnSpPr>
        <p:spPr>
          <a:xfrm flipH="1">
            <a:off x="4788024" y="2060848"/>
            <a:ext cx="2005402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 flipH="1">
            <a:off x="4807884" y="2636912"/>
            <a:ext cx="2005402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 flipH="1">
            <a:off x="6793426" y="2060848"/>
            <a:ext cx="10822" cy="576064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/>
          <p:cNvCxnSpPr/>
          <p:nvPr/>
        </p:nvCxnSpPr>
        <p:spPr>
          <a:xfrm flipH="1">
            <a:off x="4807884" y="2060848"/>
            <a:ext cx="10822" cy="576064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2843808" y="3717032"/>
            <a:ext cx="2664296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>
            <a:off x="2843808" y="4797152"/>
            <a:ext cx="2664296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/>
          <p:cNvCxnSpPr/>
          <p:nvPr/>
        </p:nvCxnSpPr>
        <p:spPr>
          <a:xfrm>
            <a:off x="2847921" y="3717032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2195736" y="3717032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/>
          <p:nvPr/>
        </p:nvCxnSpPr>
        <p:spPr>
          <a:xfrm flipH="1">
            <a:off x="2195736" y="3717032"/>
            <a:ext cx="691180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/>
          <p:nvPr/>
        </p:nvCxnSpPr>
        <p:spPr>
          <a:xfrm flipH="1">
            <a:off x="2195736" y="4797152"/>
            <a:ext cx="691180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/>
          <p:cNvCxnSpPr/>
          <p:nvPr/>
        </p:nvCxnSpPr>
        <p:spPr>
          <a:xfrm>
            <a:off x="2195736" y="980728"/>
            <a:ext cx="0" cy="2196244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1 55"/>
          <p:cNvCxnSpPr/>
          <p:nvPr/>
        </p:nvCxnSpPr>
        <p:spPr>
          <a:xfrm>
            <a:off x="2195736" y="980728"/>
            <a:ext cx="1296144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/>
          <p:cNvCxnSpPr/>
          <p:nvPr/>
        </p:nvCxnSpPr>
        <p:spPr>
          <a:xfrm>
            <a:off x="3483182" y="983933"/>
            <a:ext cx="0" cy="2196244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1 57"/>
          <p:cNvCxnSpPr/>
          <p:nvPr/>
        </p:nvCxnSpPr>
        <p:spPr>
          <a:xfrm>
            <a:off x="2199849" y="3176972"/>
            <a:ext cx="1296144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ttore 1 58"/>
          <p:cNvCxnSpPr/>
          <p:nvPr/>
        </p:nvCxnSpPr>
        <p:spPr>
          <a:xfrm>
            <a:off x="2199849" y="3180177"/>
            <a:ext cx="2664296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ttore 1 60"/>
          <p:cNvCxnSpPr/>
          <p:nvPr/>
        </p:nvCxnSpPr>
        <p:spPr>
          <a:xfrm flipH="1">
            <a:off x="4818706" y="3140968"/>
            <a:ext cx="10822" cy="576064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1 61"/>
          <p:cNvCxnSpPr/>
          <p:nvPr/>
        </p:nvCxnSpPr>
        <p:spPr>
          <a:xfrm flipH="1">
            <a:off x="2184775" y="3180177"/>
            <a:ext cx="10822" cy="576064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/>
          <p:cNvCxnSpPr/>
          <p:nvPr/>
        </p:nvCxnSpPr>
        <p:spPr>
          <a:xfrm flipH="1">
            <a:off x="4813295" y="2636912"/>
            <a:ext cx="10822" cy="576064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1 63"/>
          <p:cNvCxnSpPr/>
          <p:nvPr/>
        </p:nvCxnSpPr>
        <p:spPr>
          <a:xfrm flipH="1">
            <a:off x="4798846" y="983933"/>
            <a:ext cx="2005402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1 64"/>
          <p:cNvCxnSpPr/>
          <p:nvPr/>
        </p:nvCxnSpPr>
        <p:spPr>
          <a:xfrm>
            <a:off x="6793426" y="1001935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/>
          <p:cNvCxnSpPr/>
          <p:nvPr/>
        </p:nvCxnSpPr>
        <p:spPr>
          <a:xfrm>
            <a:off x="4822819" y="980728"/>
            <a:ext cx="0" cy="108012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1 66"/>
          <p:cNvCxnSpPr/>
          <p:nvPr/>
        </p:nvCxnSpPr>
        <p:spPr>
          <a:xfrm>
            <a:off x="3495993" y="980728"/>
            <a:ext cx="1296144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1 67"/>
          <p:cNvCxnSpPr/>
          <p:nvPr/>
        </p:nvCxnSpPr>
        <p:spPr>
          <a:xfrm>
            <a:off x="3526675" y="2652936"/>
            <a:ext cx="1296144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tangolo 2"/>
          <p:cNvSpPr/>
          <p:nvPr/>
        </p:nvSpPr>
        <p:spPr>
          <a:xfrm>
            <a:off x="6898490" y="4427820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al menù</a:t>
            </a:r>
            <a:endParaRPr lang="it-IT" dirty="0"/>
          </a:p>
        </p:txBody>
      </p:sp>
      <p:pic>
        <p:nvPicPr>
          <p:cNvPr id="40" name="Immagine 3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37" y="3338314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9" fill="hold">
                      <p:stCondLst>
                        <p:cond delay="indefinite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7" fill="hold">
                      <p:stCondLst>
                        <p:cond delay="indefinite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3" fill="hold">
                      <p:stCondLst>
                        <p:cond delay="indefinite"/>
                      </p:stCondLst>
                      <p:childTnLst>
                        <p:par>
                          <p:cTn id="544" fill="hold">
                            <p:stCondLst>
                              <p:cond delay="0"/>
                            </p:stCondLst>
                            <p:childTnLst>
                              <p:par>
                                <p:cTn id="5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1" fill="hold">
                      <p:stCondLst>
                        <p:cond delay="indefinite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600" y="25343"/>
            <a:ext cx="7520940" cy="54864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Esempio n.2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232050"/>
              </p:ext>
            </p:extLst>
          </p:nvPr>
        </p:nvGraphicFramePr>
        <p:xfrm>
          <a:off x="1475656" y="1412776"/>
          <a:ext cx="5784304" cy="35441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038"/>
                <a:gridCol w="723038"/>
                <a:gridCol w="723038"/>
                <a:gridCol w="723038"/>
                <a:gridCol w="723038"/>
                <a:gridCol w="723038"/>
                <a:gridCol w="723038"/>
                <a:gridCol w="723038"/>
              </a:tblGrid>
              <a:tr h="443021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210973"/>
              </p:ext>
            </p:extLst>
          </p:nvPr>
        </p:nvGraphicFramePr>
        <p:xfrm>
          <a:off x="827584" y="692696"/>
          <a:ext cx="6096000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7026625" y="4138444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al menù</a:t>
            </a:r>
            <a:endParaRPr lang="it-IT" dirty="0"/>
          </a:p>
        </p:txBody>
      </p:sp>
      <p:pic>
        <p:nvPicPr>
          <p:cNvPr id="6" name="Immagin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937" y="3338314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9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600" y="25343"/>
            <a:ext cx="7520940" cy="548640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La soluzione esempio n.2</a:t>
            </a:r>
            <a:endParaRPr lang="it-IT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57369"/>
              </p:ext>
            </p:extLst>
          </p:nvPr>
        </p:nvGraphicFramePr>
        <p:xfrm>
          <a:off x="1475656" y="1412776"/>
          <a:ext cx="5784304" cy="35441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038"/>
                <a:gridCol w="723038"/>
                <a:gridCol w="723038"/>
                <a:gridCol w="723038"/>
                <a:gridCol w="723038"/>
                <a:gridCol w="723038"/>
                <a:gridCol w="723038"/>
                <a:gridCol w="723038"/>
              </a:tblGrid>
              <a:tr h="443021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343006"/>
              </p:ext>
            </p:extLst>
          </p:nvPr>
        </p:nvGraphicFramePr>
        <p:xfrm>
          <a:off x="1547664" y="764704"/>
          <a:ext cx="6048672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14672"/>
              </a:tblGrid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Connettore 1 5"/>
          <p:cNvCxnSpPr/>
          <p:nvPr/>
        </p:nvCxnSpPr>
        <p:spPr>
          <a:xfrm>
            <a:off x="1547664" y="4365104"/>
            <a:ext cx="381642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1547664" y="4869160"/>
            <a:ext cx="381642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5364088" y="4365104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>
            <a:off x="1547664" y="4365104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>
            <a:off x="1547664" y="3861048"/>
            <a:ext cx="3024336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>
            <a:off x="1560596" y="3861048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4584932" y="3861048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1560596" y="2852936"/>
            <a:ext cx="151216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3059832" y="2852936"/>
            <a:ext cx="0" cy="100811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>
            <a:off x="1565989" y="2820638"/>
            <a:ext cx="0" cy="100811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2316680" y="764704"/>
            <a:ext cx="0" cy="205593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1588553" y="792969"/>
            <a:ext cx="0" cy="205593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>
            <a:off x="1565989" y="764704"/>
            <a:ext cx="75069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/>
          <p:nvPr/>
        </p:nvCxnSpPr>
        <p:spPr>
          <a:xfrm>
            <a:off x="3030411" y="764704"/>
            <a:ext cx="0" cy="205593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2309141" y="764704"/>
            <a:ext cx="75069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>
            <a:off x="3851920" y="764704"/>
            <a:ext cx="0" cy="255999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>
            <a:off x="3080530" y="757036"/>
            <a:ext cx="75069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>
            <a:off x="3059832" y="3324694"/>
            <a:ext cx="75069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37"/>
          <p:cNvCxnSpPr/>
          <p:nvPr/>
        </p:nvCxnSpPr>
        <p:spPr>
          <a:xfrm>
            <a:off x="3834241" y="3356992"/>
            <a:ext cx="75069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/>
          <p:cNvCxnSpPr/>
          <p:nvPr/>
        </p:nvCxnSpPr>
        <p:spPr>
          <a:xfrm>
            <a:off x="4584932" y="3356992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1 40"/>
          <p:cNvCxnSpPr/>
          <p:nvPr/>
        </p:nvCxnSpPr>
        <p:spPr>
          <a:xfrm>
            <a:off x="3851920" y="1268760"/>
            <a:ext cx="151216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>
            <a:off x="3851920" y="2276872"/>
            <a:ext cx="151216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1 42"/>
          <p:cNvCxnSpPr/>
          <p:nvPr/>
        </p:nvCxnSpPr>
        <p:spPr>
          <a:xfrm>
            <a:off x="5364088" y="1268760"/>
            <a:ext cx="0" cy="100811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3834241" y="2852936"/>
            <a:ext cx="151216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/>
          <p:cNvCxnSpPr/>
          <p:nvPr/>
        </p:nvCxnSpPr>
        <p:spPr>
          <a:xfrm>
            <a:off x="5346409" y="2344847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/>
          <p:cNvCxnSpPr/>
          <p:nvPr/>
        </p:nvCxnSpPr>
        <p:spPr>
          <a:xfrm>
            <a:off x="5346409" y="2852936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4608004" y="3369669"/>
            <a:ext cx="75069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>
            <a:off x="5376497" y="757036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/>
          <p:cNvCxnSpPr/>
          <p:nvPr/>
        </p:nvCxnSpPr>
        <p:spPr>
          <a:xfrm>
            <a:off x="3864329" y="792969"/>
            <a:ext cx="151216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6084168" y="764704"/>
            <a:ext cx="0" cy="255999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/>
          <p:nvPr/>
        </p:nvCxnSpPr>
        <p:spPr>
          <a:xfrm>
            <a:off x="5333477" y="772619"/>
            <a:ext cx="75069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/>
          <p:nvPr/>
        </p:nvCxnSpPr>
        <p:spPr>
          <a:xfrm>
            <a:off x="5358695" y="3345488"/>
            <a:ext cx="75069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1 57"/>
          <p:cNvCxnSpPr/>
          <p:nvPr/>
        </p:nvCxnSpPr>
        <p:spPr>
          <a:xfrm>
            <a:off x="6109386" y="3861048"/>
            <a:ext cx="0" cy="100811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1 59"/>
          <p:cNvCxnSpPr/>
          <p:nvPr/>
        </p:nvCxnSpPr>
        <p:spPr>
          <a:xfrm>
            <a:off x="7596336" y="3861048"/>
            <a:ext cx="0" cy="100811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1 61"/>
          <p:cNvCxnSpPr/>
          <p:nvPr/>
        </p:nvCxnSpPr>
        <p:spPr>
          <a:xfrm>
            <a:off x="6109386" y="3861048"/>
            <a:ext cx="148695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/>
          <p:cNvCxnSpPr/>
          <p:nvPr/>
        </p:nvCxnSpPr>
        <p:spPr>
          <a:xfrm>
            <a:off x="6084168" y="4869160"/>
            <a:ext cx="148695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1 63"/>
          <p:cNvCxnSpPr/>
          <p:nvPr/>
        </p:nvCxnSpPr>
        <p:spPr>
          <a:xfrm>
            <a:off x="5375904" y="3861048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1 64"/>
          <p:cNvCxnSpPr/>
          <p:nvPr/>
        </p:nvCxnSpPr>
        <p:spPr>
          <a:xfrm>
            <a:off x="5376497" y="3861048"/>
            <a:ext cx="75069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/>
          <p:cNvCxnSpPr/>
          <p:nvPr/>
        </p:nvCxnSpPr>
        <p:spPr>
          <a:xfrm>
            <a:off x="5346409" y="4869160"/>
            <a:ext cx="75069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1 66"/>
          <p:cNvCxnSpPr/>
          <p:nvPr/>
        </p:nvCxnSpPr>
        <p:spPr>
          <a:xfrm>
            <a:off x="5375904" y="3320924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1 67"/>
          <p:cNvCxnSpPr/>
          <p:nvPr/>
        </p:nvCxnSpPr>
        <p:spPr>
          <a:xfrm>
            <a:off x="6134298" y="3345488"/>
            <a:ext cx="148695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1 68"/>
          <p:cNvCxnSpPr/>
          <p:nvPr/>
        </p:nvCxnSpPr>
        <p:spPr>
          <a:xfrm>
            <a:off x="7624515" y="3345488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ttore 1 69"/>
          <p:cNvCxnSpPr/>
          <p:nvPr/>
        </p:nvCxnSpPr>
        <p:spPr>
          <a:xfrm>
            <a:off x="6127188" y="2776836"/>
            <a:ext cx="148695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ttore 1 70"/>
          <p:cNvCxnSpPr/>
          <p:nvPr/>
        </p:nvCxnSpPr>
        <p:spPr>
          <a:xfrm>
            <a:off x="6109386" y="757036"/>
            <a:ext cx="1486950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ttore 1 73"/>
          <p:cNvCxnSpPr/>
          <p:nvPr/>
        </p:nvCxnSpPr>
        <p:spPr>
          <a:xfrm>
            <a:off x="7624515" y="772619"/>
            <a:ext cx="0" cy="205593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1 74"/>
          <p:cNvCxnSpPr/>
          <p:nvPr/>
        </p:nvCxnSpPr>
        <p:spPr>
          <a:xfrm>
            <a:off x="7624515" y="2816868"/>
            <a:ext cx="0" cy="504056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/>
          <p:cNvSpPr/>
          <p:nvPr/>
        </p:nvSpPr>
        <p:spPr>
          <a:xfrm>
            <a:off x="7671997" y="3609020"/>
            <a:ext cx="12693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</a:t>
            </a:r>
            <a:r>
              <a:rPr lang="it-IT" dirty="0" smtClean="0">
                <a:hlinkClick r:id="rId2" action="ppaction://hlinksldjump"/>
              </a:rPr>
              <a:t>tornare</a:t>
            </a:r>
          </a:p>
          <a:p>
            <a:r>
              <a:rPr lang="it-IT" dirty="0" smtClean="0">
                <a:hlinkClick r:id="rId2" action="ppaction://hlinksldjump"/>
              </a:rPr>
              <a:t> </a:t>
            </a:r>
            <a:r>
              <a:rPr lang="it-IT" dirty="0">
                <a:hlinkClick r:id="rId2" action="ppaction://hlinksldjump"/>
              </a:rPr>
              <a:t>al menù</a:t>
            </a:r>
            <a:endParaRPr lang="it-IT" dirty="0"/>
          </a:p>
        </p:txBody>
      </p:sp>
      <p:pic>
        <p:nvPicPr>
          <p:cNvPr id="53" name="Immagine 5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402" y="2930766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6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600" y="25343"/>
            <a:ext cx="7520940" cy="548640"/>
          </a:xfrm>
        </p:spPr>
        <p:txBody>
          <a:bodyPr/>
          <a:lstStyle/>
          <a:p>
            <a:r>
              <a:rPr lang="it-IT" sz="1800" b="1" dirty="0" smtClean="0">
                <a:solidFill>
                  <a:srgbClr val="0070C0"/>
                </a:solidFill>
                <a:latin typeface="Comic Sans MS" pitchFamily="66" charset="0"/>
              </a:rPr>
              <a:t>Si può partire anche da un punto diverso per ottenere la stessa soluzione dell’Esempio n.2</a:t>
            </a:r>
            <a:endParaRPr lang="it-IT" sz="18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687869"/>
              </p:ext>
            </p:extLst>
          </p:nvPr>
        </p:nvGraphicFramePr>
        <p:xfrm>
          <a:off x="1475656" y="1412776"/>
          <a:ext cx="5784304" cy="35441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3038"/>
                <a:gridCol w="723038"/>
                <a:gridCol w="723038"/>
                <a:gridCol w="723038"/>
                <a:gridCol w="723038"/>
                <a:gridCol w="723038"/>
                <a:gridCol w="723038"/>
                <a:gridCol w="723038"/>
              </a:tblGrid>
              <a:tr h="443021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43021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31014"/>
              </p:ext>
            </p:extLst>
          </p:nvPr>
        </p:nvGraphicFramePr>
        <p:xfrm>
          <a:off x="1547664" y="764704"/>
          <a:ext cx="6096000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94882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Connettore 1 5"/>
          <p:cNvCxnSpPr/>
          <p:nvPr/>
        </p:nvCxnSpPr>
        <p:spPr>
          <a:xfrm>
            <a:off x="6102170" y="764704"/>
            <a:ext cx="18002" cy="20162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6102170" y="748647"/>
            <a:ext cx="156617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7638024" y="764704"/>
            <a:ext cx="18002" cy="2016224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6102170" y="2793333"/>
            <a:ext cx="156617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>
            <a:off x="5364088" y="764704"/>
            <a:ext cx="0" cy="259228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 flipV="1">
            <a:off x="5364088" y="748647"/>
            <a:ext cx="756084" cy="1605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 flipV="1">
            <a:off x="5365942" y="3337282"/>
            <a:ext cx="756084" cy="1605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6122026" y="2793333"/>
            <a:ext cx="0" cy="55197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>
            <a:off x="6111171" y="3861048"/>
            <a:ext cx="156617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6085237" y="4869160"/>
            <a:ext cx="156617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7638024" y="3861048"/>
            <a:ext cx="0" cy="100811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>
            <a:off x="6122026" y="3861048"/>
            <a:ext cx="0" cy="100811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>
            <a:off x="6122026" y="3356992"/>
            <a:ext cx="1566174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7679075" y="2805015"/>
            <a:ext cx="0" cy="55197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7679075" y="3356992"/>
            <a:ext cx="0" cy="55197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>
            <a:off x="5357325" y="3356992"/>
            <a:ext cx="0" cy="55197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 flipV="1">
            <a:off x="5365942" y="3853019"/>
            <a:ext cx="756084" cy="1605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1547664" y="4869160"/>
            <a:ext cx="380966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1 33"/>
          <p:cNvCxnSpPr/>
          <p:nvPr/>
        </p:nvCxnSpPr>
        <p:spPr>
          <a:xfrm>
            <a:off x="1519492" y="4365104"/>
            <a:ext cx="3809661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>
            <a:off x="5358445" y="4365104"/>
            <a:ext cx="0" cy="55197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>
            <a:off x="1546370" y="4365103"/>
            <a:ext cx="0" cy="55197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>
            <a:off x="5358445" y="3785380"/>
            <a:ext cx="0" cy="55197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37"/>
          <p:cNvCxnSpPr/>
          <p:nvPr/>
        </p:nvCxnSpPr>
        <p:spPr>
          <a:xfrm flipV="1">
            <a:off x="5376973" y="4853192"/>
            <a:ext cx="756084" cy="1605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1 39"/>
          <p:cNvCxnSpPr/>
          <p:nvPr/>
        </p:nvCxnSpPr>
        <p:spPr>
          <a:xfrm flipV="1">
            <a:off x="1519492" y="3861049"/>
            <a:ext cx="3052508" cy="802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>
            <a:off x="4570687" y="3861047"/>
            <a:ext cx="0" cy="55197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1 42"/>
          <p:cNvCxnSpPr/>
          <p:nvPr/>
        </p:nvCxnSpPr>
        <p:spPr>
          <a:xfrm>
            <a:off x="1547664" y="3853019"/>
            <a:ext cx="0" cy="55197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/>
          <p:cNvCxnSpPr/>
          <p:nvPr/>
        </p:nvCxnSpPr>
        <p:spPr>
          <a:xfrm>
            <a:off x="1546370" y="2805015"/>
            <a:ext cx="1499376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1 46"/>
          <p:cNvCxnSpPr/>
          <p:nvPr/>
        </p:nvCxnSpPr>
        <p:spPr>
          <a:xfrm>
            <a:off x="1546370" y="2805015"/>
            <a:ext cx="0" cy="105603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>
            <a:off x="3030016" y="2813044"/>
            <a:ext cx="0" cy="105603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>
            <a:endCxn id="5" idx="1"/>
          </p:cNvCxnSpPr>
          <p:nvPr/>
        </p:nvCxnSpPr>
        <p:spPr>
          <a:xfrm>
            <a:off x="1546370" y="771226"/>
            <a:ext cx="1294" cy="206611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/>
          <p:nvPr/>
        </p:nvCxnSpPr>
        <p:spPr>
          <a:xfrm>
            <a:off x="2294764" y="793874"/>
            <a:ext cx="1294" cy="206611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/>
          <p:nvPr/>
        </p:nvCxnSpPr>
        <p:spPr>
          <a:xfrm flipV="1">
            <a:off x="1568434" y="777817"/>
            <a:ext cx="756084" cy="1605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1 52"/>
          <p:cNvCxnSpPr/>
          <p:nvPr/>
        </p:nvCxnSpPr>
        <p:spPr>
          <a:xfrm flipV="1">
            <a:off x="2289662" y="764736"/>
            <a:ext cx="756084" cy="1605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1 54"/>
          <p:cNvCxnSpPr/>
          <p:nvPr/>
        </p:nvCxnSpPr>
        <p:spPr>
          <a:xfrm>
            <a:off x="3078322" y="746926"/>
            <a:ext cx="1294" cy="2066118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/>
          <p:cNvCxnSpPr/>
          <p:nvPr/>
        </p:nvCxnSpPr>
        <p:spPr>
          <a:xfrm>
            <a:off x="3851920" y="756675"/>
            <a:ext cx="0" cy="2588635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1 57"/>
          <p:cNvCxnSpPr/>
          <p:nvPr/>
        </p:nvCxnSpPr>
        <p:spPr>
          <a:xfrm flipV="1">
            <a:off x="3074452" y="3333031"/>
            <a:ext cx="756084" cy="1605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ttore 1 58"/>
          <p:cNvCxnSpPr/>
          <p:nvPr/>
        </p:nvCxnSpPr>
        <p:spPr>
          <a:xfrm flipV="1">
            <a:off x="3046280" y="760802"/>
            <a:ext cx="756084" cy="1605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1 59"/>
          <p:cNvCxnSpPr/>
          <p:nvPr/>
        </p:nvCxnSpPr>
        <p:spPr>
          <a:xfrm flipV="1">
            <a:off x="3830536" y="3345310"/>
            <a:ext cx="756084" cy="1605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1 61"/>
          <p:cNvCxnSpPr/>
          <p:nvPr/>
        </p:nvCxnSpPr>
        <p:spPr>
          <a:xfrm>
            <a:off x="4580212" y="3356991"/>
            <a:ext cx="0" cy="55197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/>
          <p:cNvCxnSpPr/>
          <p:nvPr/>
        </p:nvCxnSpPr>
        <p:spPr>
          <a:xfrm flipV="1">
            <a:off x="4609858" y="3325003"/>
            <a:ext cx="756084" cy="16057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1 63"/>
          <p:cNvCxnSpPr/>
          <p:nvPr/>
        </p:nvCxnSpPr>
        <p:spPr>
          <a:xfrm>
            <a:off x="3851920" y="2837344"/>
            <a:ext cx="1514022" cy="1462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/>
          <p:cNvCxnSpPr/>
          <p:nvPr/>
        </p:nvCxnSpPr>
        <p:spPr>
          <a:xfrm>
            <a:off x="3815131" y="2348880"/>
            <a:ext cx="1514022" cy="1462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1 66"/>
          <p:cNvCxnSpPr/>
          <p:nvPr/>
        </p:nvCxnSpPr>
        <p:spPr>
          <a:xfrm>
            <a:off x="3802364" y="1268760"/>
            <a:ext cx="1514022" cy="1462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1 67"/>
          <p:cNvCxnSpPr/>
          <p:nvPr/>
        </p:nvCxnSpPr>
        <p:spPr>
          <a:xfrm>
            <a:off x="3802364" y="793874"/>
            <a:ext cx="1514022" cy="1462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/>
          <p:cNvSpPr/>
          <p:nvPr/>
        </p:nvSpPr>
        <p:spPr>
          <a:xfrm>
            <a:off x="7695976" y="3262215"/>
            <a:ext cx="1327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</a:t>
            </a:r>
            <a:endParaRPr lang="it-IT" dirty="0" smtClean="0">
              <a:hlinkClick r:id="rId2" action="ppaction://hlinksldjump"/>
            </a:endParaRPr>
          </a:p>
          <a:p>
            <a:r>
              <a:rPr lang="it-IT" dirty="0" smtClean="0">
                <a:hlinkClick r:id="rId2" action="ppaction://hlinksldjump"/>
              </a:rPr>
              <a:t>al </a:t>
            </a:r>
            <a:r>
              <a:rPr lang="it-IT" dirty="0">
                <a:hlinkClick r:id="rId2" action="ppaction://hlinksldjump"/>
              </a:rPr>
              <a:t>menù</a:t>
            </a:r>
            <a:endParaRPr lang="it-IT" dirty="0"/>
          </a:p>
        </p:txBody>
      </p:sp>
      <p:pic>
        <p:nvPicPr>
          <p:cNvPr id="54" name="Immagine 5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894" y="2503969"/>
            <a:ext cx="666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23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228896"/>
              </p:ext>
            </p:extLst>
          </p:nvPr>
        </p:nvGraphicFramePr>
        <p:xfrm>
          <a:off x="2195736" y="980729"/>
          <a:ext cx="4608513" cy="3832197"/>
        </p:xfrm>
        <a:graphic>
          <a:graphicData uri="http://schemas.openxmlformats.org/drawingml/2006/table">
            <a:tbl>
              <a:tblPr firstRow="1" bandRow="1"/>
              <a:tblGrid>
                <a:gridCol w="658359"/>
                <a:gridCol w="658359"/>
                <a:gridCol w="658359"/>
                <a:gridCol w="658359"/>
                <a:gridCol w="658359"/>
                <a:gridCol w="658359"/>
                <a:gridCol w="658359"/>
              </a:tblGrid>
              <a:tr h="541017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  <a:tr h="548530"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omic Sans MS" pitchFamily="66" charset="0"/>
              </a:rPr>
              <a:t>Ora provate voi .            Esempio n.3</a:t>
            </a:r>
            <a:endParaRPr lang="it-IT" dirty="0">
              <a:latin typeface="Comic Sans MS" pitchFamily="66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214512" y="5445224"/>
            <a:ext cx="7388329" cy="13849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Ricopiate gli schemi 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 provate a costruire le soluzioni.</a:t>
            </a:r>
          </a:p>
          <a:p>
            <a:pPr algn="ctr"/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Se volete vedere le soluzioni cliccate qu</a:t>
            </a:r>
            <a:r>
              <a:rPr lang="it-IT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i</a:t>
            </a:r>
            <a:endParaRPr lang="it-IT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6876256" y="3789040"/>
            <a:ext cx="2117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2" action="ppaction://hlinksldjump"/>
              </a:rPr>
              <a:t>Per tornare al menù</a:t>
            </a:r>
            <a:endParaRPr lang="it-IT" dirty="0"/>
          </a:p>
        </p:txBody>
      </p:sp>
      <p:pic>
        <p:nvPicPr>
          <p:cNvPr id="7" name="Immagine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699" y="3004939"/>
            <a:ext cx="636487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92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oli">
  <a:themeElements>
    <a:clrScheme name="Angoli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ol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oli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396</TotalTime>
  <Words>750</Words>
  <Application>Microsoft Office PowerPoint</Application>
  <PresentationFormat>Presentazione su schermo (4:3)</PresentationFormat>
  <Paragraphs>419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27" baseType="lpstr">
      <vt:lpstr>Angoli</vt:lpstr>
      <vt:lpstr>Rettangoli</vt:lpstr>
      <vt:lpstr>rettangoli</vt:lpstr>
      <vt:lpstr>Esempio n.1</vt:lpstr>
      <vt:lpstr>La soluzione</vt:lpstr>
      <vt:lpstr>Si può arrivare alla stessa soluzione anche partendo da un diverso rettangolo</vt:lpstr>
      <vt:lpstr>Esempio n.2</vt:lpstr>
      <vt:lpstr>La soluzione esempio n.2</vt:lpstr>
      <vt:lpstr>Si può partire anche da un punto diverso per ottenere la stessa soluzione dell’Esempio n.2</vt:lpstr>
      <vt:lpstr>Ora provate voi .            Esempio n.3</vt:lpstr>
      <vt:lpstr>Ora provate voi .            Esempio n.4</vt:lpstr>
      <vt:lpstr>Esempio n.5</vt:lpstr>
      <vt:lpstr>Esempio n.6</vt:lpstr>
      <vt:lpstr>Esempio n.7</vt:lpstr>
      <vt:lpstr>Esempio n.8</vt:lpstr>
      <vt:lpstr>Esempio n.9</vt:lpstr>
      <vt:lpstr>Esempio n.10</vt:lpstr>
      <vt:lpstr>Esempi     Menu’     Soluzioni                    </vt:lpstr>
      <vt:lpstr>Soluzione       Esempio n.3</vt:lpstr>
      <vt:lpstr>Soluzione             Esempio n.4</vt:lpstr>
      <vt:lpstr>Soluzione Esempio n.5</vt:lpstr>
      <vt:lpstr>Soluzione Esempio n.6</vt:lpstr>
      <vt:lpstr>Soluzione Esempio n.7</vt:lpstr>
      <vt:lpstr>Soluzione Esempio n.8</vt:lpstr>
      <vt:lpstr>Soluzione Esempio n.9</vt:lpstr>
      <vt:lpstr>Soluzione Esempio n.10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Rettangoli</dc:title>
  <dc:creator>Pc</dc:creator>
  <cp:lastModifiedBy>Pc</cp:lastModifiedBy>
  <cp:revision>44</cp:revision>
  <dcterms:created xsi:type="dcterms:W3CDTF">2011-07-29T07:32:59Z</dcterms:created>
  <dcterms:modified xsi:type="dcterms:W3CDTF">2011-09-29T09:49:01Z</dcterms:modified>
  <cp:contentStatus>Finale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