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0" r:id="rId2"/>
    <p:sldId id="289" r:id="rId3"/>
    <p:sldId id="269" r:id="rId4"/>
    <p:sldId id="271" r:id="rId5"/>
    <p:sldId id="272" r:id="rId6"/>
    <p:sldId id="273" r:id="rId7"/>
    <p:sldId id="256" r:id="rId8"/>
    <p:sldId id="261" r:id="rId9"/>
    <p:sldId id="274" r:id="rId10"/>
    <p:sldId id="265" r:id="rId11"/>
    <p:sldId id="275" r:id="rId12"/>
    <p:sldId id="263" r:id="rId13"/>
    <p:sldId id="276" r:id="rId14"/>
    <p:sldId id="277" r:id="rId15"/>
    <p:sldId id="278" r:id="rId16"/>
    <p:sldId id="279" r:id="rId17"/>
    <p:sldId id="280" r:id="rId18"/>
    <p:sldId id="281" r:id="rId19"/>
    <p:sldId id="264" r:id="rId20"/>
    <p:sldId id="286" r:id="rId21"/>
    <p:sldId id="282" r:id="rId22"/>
    <p:sldId id="283" r:id="rId23"/>
    <p:sldId id="284" r:id="rId24"/>
    <p:sldId id="285" r:id="rId25"/>
    <p:sldId id="311" r:id="rId26"/>
    <p:sldId id="268" r:id="rId27"/>
    <p:sldId id="258" r:id="rId28"/>
    <p:sldId id="291" r:id="rId29"/>
    <p:sldId id="305" r:id="rId30"/>
    <p:sldId id="307" r:id="rId31"/>
    <p:sldId id="306" r:id="rId32"/>
    <p:sldId id="309" r:id="rId33"/>
    <p:sldId id="295" r:id="rId34"/>
    <p:sldId id="294" r:id="rId35"/>
    <p:sldId id="292" r:id="rId36"/>
    <p:sldId id="296" r:id="rId37"/>
    <p:sldId id="293" r:id="rId38"/>
    <p:sldId id="297" r:id="rId39"/>
    <p:sldId id="298" r:id="rId40"/>
    <p:sldId id="299" r:id="rId41"/>
    <p:sldId id="312" r:id="rId42"/>
    <p:sldId id="300" r:id="rId43"/>
    <p:sldId id="301" r:id="rId44"/>
    <p:sldId id="302" r:id="rId45"/>
    <p:sldId id="304" r:id="rId46"/>
    <p:sldId id="310" r:id="rId47"/>
    <p:sldId id="290" r:id="rId48"/>
    <p:sldId id="287" r:id="rId49"/>
    <p:sldId id="257" r:id="rId50"/>
    <p:sldId id="259" r:id="rId51"/>
    <p:sldId id="260" r:id="rId52"/>
    <p:sldId id="288" r:id="rId53"/>
    <p:sldId id="313"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3" autoAdjust="0"/>
  </p:normalViewPr>
  <p:slideViewPr>
    <p:cSldViewPr>
      <p:cViewPr>
        <p:scale>
          <a:sx n="65" d="100"/>
          <a:sy n="65" d="100"/>
        </p:scale>
        <p:origin x="-666"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CE422-1002-4C47-A902-B01109C44F53}" type="datetimeFigureOut">
              <a:rPr lang="it-IT" smtClean="0"/>
              <a:t>19/04/2020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43CA57-258D-42C8-90FC-CDCB7E892E04}" type="slidenum">
              <a:rPr lang="it-IT" smtClean="0"/>
              <a:t>‹N›</a:t>
            </a:fld>
            <a:endParaRPr lang="it-IT"/>
          </a:p>
        </p:txBody>
      </p:sp>
    </p:spTree>
    <p:extLst>
      <p:ext uri="{BB962C8B-B14F-4D97-AF65-F5344CB8AC3E}">
        <p14:creationId xmlns:p14="http://schemas.microsoft.com/office/powerpoint/2010/main" val="162536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a:t>
            </a:fld>
            <a:endParaRPr lang="it-IT"/>
          </a:p>
        </p:txBody>
      </p:sp>
    </p:spTree>
    <p:extLst>
      <p:ext uri="{BB962C8B-B14F-4D97-AF65-F5344CB8AC3E}">
        <p14:creationId xmlns:p14="http://schemas.microsoft.com/office/powerpoint/2010/main" val="116403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10</a:t>
            </a:fld>
            <a:endParaRPr lang="it-IT"/>
          </a:p>
        </p:txBody>
      </p:sp>
    </p:spTree>
    <p:extLst>
      <p:ext uri="{BB962C8B-B14F-4D97-AF65-F5344CB8AC3E}">
        <p14:creationId xmlns:p14="http://schemas.microsoft.com/office/powerpoint/2010/main" val="353360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11</a:t>
            </a:fld>
            <a:endParaRPr lang="it-IT"/>
          </a:p>
        </p:txBody>
      </p:sp>
    </p:spTree>
    <p:extLst>
      <p:ext uri="{BB962C8B-B14F-4D97-AF65-F5344CB8AC3E}">
        <p14:creationId xmlns:p14="http://schemas.microsoft.com/office/powerpoint/2010/main" val="351576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12</a:t>
            </a:fld>
            <a:endParaRPr lang="it-IT"/>
          </a:p>
        </p:txBody>
      </p:sp>
    </p:spTree>
    <p:extLst>
      <p:ext uri="{BB962C8B-B14F-4D97-AF65-F5344CB8AC3E}">
        <p14:creationId xmlns:p14="http://schemas.microsoft.com/office/powerpoint/2010/main" val="375602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13</a:t>
            </a:fld>
            <a:endParaRPr lang="it-IT"/>
          </a:p>
        </p:txBody>
      </p:sp>
    </p:spTree>
    <p:extLst>
      <p:ext uri="{BB962C8B-B14F-4D97-AF65-F5344CB8AC3E}">
        <p14:creationId xmlns:p14="http://schemas.microsoft.com/office/powerpoint/2010/main" val="294514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14</a:t>
            </a:fld>
            <a:endParaRPr lang="it-IT"/>
          </a:p>
        </p:txBody>
      </p:sp>
    </p:spTree>
    <p:extLst>
      <p:ext uri="{BB962C8B-B14F-4D97-AF65-F5344CB8AC3E}">
        <p14:creationId xmlns:p14="http://schemas.microsoft.com/office/powerpoint/2010/main" val="133817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15</a:t>
            </a:fld>
            <a:endParaRPr lang="it-IT"/>
          </a:p>
        </p:txBody>
      </p:sp>
    </p:spTree>
    <p:extLst>
      <p:ext uri="{BB962C8B-B14F-4D97-AF65-F5344CB8AC3E}">
        <p14:creationId xmlns:p14="http://schemas.microsoft.com/office/powerpoint/2010/main" val="397575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16</a:t>
            </a:fld>
            <a:endParaRPr lang="it-IT"/>
          </a:p>
        </p:txBody>
      </p:sp>
    </p:spTree>
    <p:extLst>
      <p:ext uri="{BB962C8B-B14F-4D97-AF65-F5344CB8AC3E}">
        <p14:creationId xmlns:p14="http://schemas.microsoft.com/office/powerpoint/2010/main" val="2611488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17</a:t>
            </a:fld>
            <a:endParaRPr lang="it-IT"/>
          </a:p>
        </p:txBody>
      </p:sp>
    </p:spTree>
    <p:extLst>
      <p:ext uri="{BB962C8B-B14F-4D97-AF65-F5344CB8AC3E}">
        <p14:creationId xmlns:p14="http://schemas.microsoft.com/office/powerpoint/2010/main" val="422005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18</a:t>
            </a:fld>
            <a:endParaRPr lang="it-IT"/>
          </a:p>
        </p:txBody>
      </p:sp>
    </p:spTree>
    <p:extLst>
      <p:ext uri="{BB962C8B-B14F-4D97-AF65-F5344CB8AC3E}">
        <p14:creationId xmlns:p14="http://schemas.microsoft.com/office/powerpoint/2010/main" val="3563632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19</a:t>
            </a:fld>
            <a:endParaRPr lang="it-IT"/>
          </a:p>
        </p:txBody>
      </p:sp>
    </p:spTree>
    <p:extLst>
      <p:ext uri="{BB962C8B-B14F-4D97-AF65-F5344CB8AC3E}">
        <p14:creationId xmlns:p14="http://schemas.microsoft.com/office/powerpoint/2010/main" val="325719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a:t>
            </a:fld>
            <a:endParaRPr lang="it-IT"/>
          </a:p>
        </p:txBody>
      </p:sp>
    </p:spTree>
    <p:extLst>
      <p:ext uri="{BB962C8B-B14F-4D97-AF65-F5344CB8AC3E}">
        <p14:creationId xmlns:p14="http://schemas.microsoft.com/office/powerpoint/2010/main" val="426630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443CA57-258D-42C8-90FC-CDCB7E892E04}" type="slidenum">
              <a:rPr lang="it-IT" smtClean="0"/>
              <a:t>20</a:t>
            </a:fld>
            <a:endParaRPr lang="it-IT"/>
          </a:p>
        </p:txBody>
      </p:sp>
    </p:spTree>
    <p:extLst>
      <p:ext uri="{BB962C8B-B14F-4D97-AF65-F5344CB8AC3E}">
        <p14:creationId xmlns:p14="http://schemas.microsoft.com/office/powerpoint/2010/main" val="45670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21</a:t>
            </a:fld>
            <a:endParaRPr lang="it-IT"/>
          </a:p>
        </p:txBody>
      </p:sp>
    </p:spTree>
    <p:extLst>
      <p:ext uri="{BB962C8B-B14F-4D97-AF65-F5344CB8AC3E}">
        <p14:creationId xmlns:p14="http://schemas.microsoft.com/office/powerpoint/2010/main" val="1843386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22</a:t>
            </a:fld>
            <a:endParaRPr lang="it-IT"/>
          </a:p>
        </p:txBody>
      </p:sp>
    </p:spTree>
    <p:extLst>
      <p:ext uri="{BB962C8B-B14F-4D97-AF65-F5344CB8AC3E}">
        <p14:creationId xmlns:p14="http://schemas.microsoft.com/office/powerpoint/2010/main" val="14269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23</a:t>
            </a:fld>
            <a:endParaRPr lang="it-IT"/>
          </a:p>
        </p:txBody>
      </p:sp>
    </p:spTree>
    <p:extLst>
      <p:ext uri="{BB962C8B-B14F-4D97-AF65-F5344CB8AC3E}">
        <p14:creationId xmlns:p14="http://schemas.microsoft.com/office/powerpoint/2010/main" val="2813899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24</a:t>
            </a:fld>
            <a:endParaRPr lang="it-IT"/>
          </a:p>
        </p:txBody>
      </p:sp>
    </p:spTree>
    <p:extLst>
      <p:ext uri="{BB962C8B-B14F-4D97-AF65-F5344CB8AC3E}">
        <p14:creationId xmlns:p14="http://schemas.microsoft.com/office/powerpoint/2010/main" val="3910878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25</a:t>
            </a:fld>
            <a:endParaRPr lang="it-IT"/>
          </a:p>
        </p:txBody>
      </p:sp>
    </p:spTree>
    <p:extLst>
      <p:ext uri="{BB962C8B-B14F-4D97-AF65-F5344CB8AC3E}">
        <p14:creationId xmlns:p14="http://schemas.microsoft.com/office/powerpoint/2010/main" val="363731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26</a:t>
            </a:fld>
            <a:endParaRPr lang="it-IT"/>
          </a:p>
        </p:txBody>
      </p:sp>
    </p:spTree>
    <p:extLst>
      <p:ext uri="{BB962C8B-B14F-4D97-AF65-F5344CB8AC3E}">
        <p14:creationId xmlns:p14="http://schemas.microsoft.com/office/powerpoint/2010/main" val="1127252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7B71268-5C53-437F-8F43-0ED1A5188284}" type="slidenum">
              <a:rPr lang="it-IT" smtClean="0"/>
              <a:t>27</a:t>
            </a:fld>
            <a:endParaRPr lang="it-IT"/>
          </a:p>
        </p:txBody>
      </p:sp>
    </p:spTree>
    <p:extLst>
      <p:ext uri="{BB962C8B-B14F-4D97-AF65-F5344CB8AC3E}">
        <p14:creationId xmlns:p14="http://schemas.microsoft.com/office/powerpoint/2010/main" val="44546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28</a:t>
            </a:fld>
            <a:endParaRPr lang="it-IT"/>
          </a:p>
        </p:txBody>
      </p:sp>
    </p:spTree>
    <p:extLst>
      <p:ext uri="{BB962C8B-B14F-4D97-AF65-F5344CB8AC3E}">
        <p14:creationId xmlns:p14="http://schemas.microsoft.com/office/powerpoint/2010/main" val="3533982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29</a:t>
            </a:fld>
            <a:endParaRPr lang="it-IT"/>
          </a:p>
        </p:txBody>
      </p:sp>
    </p:spTree>
    <p:extLst>
      <p:ext uri="{BB962C8B-B14F-4D97-AF65-F5344CB8AC3E}">
        <p14:creationId xmlns:p14="http://schemas.microsoft.com/office/powerpoint/2010/main" val="408084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a:t>
            </a:fld>
            <a:endParaRPr lang="it-IT"/>
          </a:p>
        </p:txBody>
      </p:sp>
    </p:spTree>
    <p:extLst>
      <p:ext uri="{BB962C8B-B14F-4D97-AF65-F5344CB8AC3E}">
        <p14:creationId xmlns:p14="http://schemas.microsoft.com/office/powerpoint/2010/main" val="335741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30</a:t>
            </a:fld>
            <a:endParaRPr lang="it-IT"/>
          </a:p>
        </p:txBody>
      </p:sp>
    </p:spTree>
    <p:extLst>
      <p:ext uri="{BB962C8B-B14F-4D97-AF65-F5344CB8AC3E}">
        <p14:creationId xmlns:p14="http://schemas.microsoft.com/office/powerpoint/2010/main" val="205218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31</a:t>
            </a:fld>
            <a:endParaRPr lang="it-IT"/>
          </a:p>
        </p:txBody>
      </p:sp>
    </p:spTree>
    <p:extLst>
      <p:ext uri="{BB962C8B-B14F-4D97-AF65-F5344CB8AC3E}">
        <p14:creationId xmlns:p14="http://schemas.microsoft.com/office/powerpoint/2010/main" val="1228630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32</a:t>
            </a:fld>
            <a:endParaRPr lang="it-IT"/>
          </a:p>
        </p:txBody>
      </p:sp>
    </p:spTree>
    <p:extLst>
      <p:ext uri="{BB962C8B-B14F-4D97-AF65-F5344CB8AC3E}">
        <p14:creationId xmlns:p14="http://schemas.microsoft.com/office/powerpoint/2010/main" val="334801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33</a:t>
            </a:fld>
            <a:endParaRPr lang="it-IT"/>
          </a:p>
        </p:txBody>
      </p:sp>
    </p:spTree>
    <p:extLst>
      <p:ext uri="{BB962C8B-B14F-4D97-AF65-F5344CB8AC3E}">
        <p14:creationId xmlns:p14="http://schemas.microsoft.com/office/powerpoint/2010/main" val="203946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34</a:t>
            </a:fld>
            <a:endParaRPr lang="it-IT"/>
          </a:p>
        </p:txBody>
      </p:sp>
    </p:spTree>
    <p:extLst>
      <p:ext uri="{BB962C8B-B14F-4D97-AF65-F5344CB8AC3E}">
        <p14:creationId xmlns:p14="http://schemas.microsoft.com/office/powerpoint/2010/main" val="993905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35</a:t>
            </a:fld>
            <a:endParaRPr lang="it-IT"/>
          </a:p>
        </p:txBody>
      </p:sp>
    </p:spTree>
    <p:extLst>
      <p:ext uri="{BB962C8B-B14F-4D97-AF65-F5344CB8AC3E}">
        <p14:creationId xmlns:p14="http://schemas.microsoft.com/office/powerpoint/2010/main" val="1980163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36</a:t>
            </a:fld>
            <a:endParaRPr lang="it-IT"/>
          </a:p>
        </p:txBody>
      </p:sp>
    </p:spTree>
    <p:extLst>
      <p:ext uri="{BB962C8B-B14F-4D97-AF65-F5344CB8AC3E}">
        <p14:creationId xmlns:p14="http://schemas.microsoft.com/office/powerpoint/2010/main" val="3009920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37</a:t>
            </a:fld>
            <a:endParaRPr lang="it-IT"/>
          </a:p>
        </p:txBody>
      </p:sp>
    </p:spTree>
    <p:extLst>
      <p:ext uri="{BB962C8B-B14F-4D97-AF65-F5344CB8AC3E}">
        <p14:creationId xmlns:p14="http://schemas.microsoft.com/office/powerpoint/2010/main" val="594063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38</a:t>
            </a:fld>
            <a:endParaRPr lang="it-IT"/>
          </a:p>
        </p:txBody>
      </p:sp>
    </p:spTree>
    <p:extLst>
      <p:ext uri="{BB962C8B-B14F-4D97-AF65-F5344CB8AC3E}">
        <p14:creationId xmlns:p14="http://schemas.microsoft.com/office/powerpoint/2010/main" val="1568631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39</a:t>
            </a:fld>
            <a:endParaRPr lang="it-IT"/>
          </a:p>
        </p:txBody>
      </p:sp>
    </p:spTree>
    <p:extLst>
      <p:ext uri="{BB962C8B-B14F-4D97-AF65-F5344CB8AC3E}">
        <p14:creationId xmlns:p14="http://schemas.microsoft.com/office/powerpoint/2010/main" val="25552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a:t>
            </a:fld>
            <a:endParaRPr lang="it-IT"/>
          </a:p>
        </p:txBody>
      </p:sp>
    </p:spTree>
    <p:extLst>
      <p:ext uri="{BB962C8B-B14F-4D97-AF65-F5344CB8AC3E}">
        <p14:creationId xmlns:p14="http://schemas.microsoft.com/office/powerpoint/2010/main" val="1537089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40</a:t>
            </a:fld>
            <a:endParaRPr lang="it-IT"/>
          </a:p>
        </p:txBody>
      </p:sp>
    </p:spTree>
    <p:extLst>
      <p:ext uri="{BB962C8B-B14F-4D97-AF65-F5344CB8AC3E}">
        <p14:creationId xmlns:p14="http://schemas.microsoft.com/office/powerpoint/2010/main" val="234730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41</a:t>
            </a:fld>
            <a:endParaRPr lang="it-IT"/>
          </a:p>
        </p:txBody>
      </p:sp>
    </p:spTree>
    <p:extLst>
      <p:ext uri="{BB962C8B-B14F-4D97-AF65-F5344CB8AC3E}">
        <p14:creationId xmlns:p14="http://schemas.microsoft.com/office/powerpoint/2010/main" val="3200316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42</a:t>
            </a:fld>
            <a:endParaRPr lang="it-IT"/>
          </a:p>
        </p:txBody>
      </p:sp>
    </p:spTree>
    <p:extLst>
      <p:ext uri="{BB962C8B-B14F-4D97-AF65-F5344CB8AC3E}">
        <p14:creationId xmlns:p14="http://schemas.microsoft.com/office/powerpoint/2010/main" val="2055193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43</a:t>
            </a:fld>
            <a:endParaRPr lang="it-IT"/>
          </a:p>
        </p:txBody>
      </p:sp>
    </p:spTree>
    <p:extLst>
      <p:ext uri="{BB962C8B-B14F-4D97-AF65-F5344CB8AC3E}">
        <p14:creationId xmlns:p14="http://schemas.microsoft.com/office/powerpoint/2010/main" val="3286902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44</a:t>
            </a:fld>
            <a:endParaRPr lang="it-IT"/>
          </a:p>
        </p:txBody>
      </p:sp>
    </p:spTree>
    <p:extLst>
      <p:ext uri="{BB962C8B-B14F-4D97-AF65-F5344CB8AC3E}">
        <p14:creationId xmlns:p14="http://schemas.microsoft.com/office/powerpoint/2010/main" val="1082467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45</a:t>
            </a:fld>
            <a:endParaRPr lang="it-IT"/>
          </a:p>
        </p:txBody>
      </p:sp>
    </p:spTree>
    <p:extLst>
      <p:ext uri="{BB962C8B-B14F-4D97-AF65-F5344CB8AC3E}">
        <p14:creationId xmlns:p14="http://schemas.microsoft.com/office/powerpoint/2010/main" val="2731035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46</a:t>
            </a:fld>
            <a:endParaRPr lang="it-IT"/>
          </a:p>
        </p:txBody>
      </p:sp>
    </p:spTree>
    <p:extLst>
      <p:ext uri="{BB962C8B-B14F-4D97-AF65-F5344CB8AC3E}">
        <p14:creationId xmlns:p14="http://schemas.microsoft.com/office/powerpoint/2010/main" val="3634748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47</a:t>
            </a:fld>
            <a:endParaRPr lang="it-IT"/>
          </a:p>
        </p:txBody>
      </p:sp>
    </p:spTree>
    <p:extLst>
      <p:ext uri="{BB962C8B-B14F-4D97-AF65-F5344CB8AC3E}">
        <p14:creationId xmlns:p14="http://schemas.microsoft.com/office/powerpoint/2010/main" val="3836532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512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0FEAC9B-CE13-4904-8AAA-3839638B08C2}" type="slidenum">
              <a:rPr lang="it-IT"/>
              <a:pPr fontAlgn="base">
                <a:spcBef>
                  <a:spcPct val="0"/>
                </a:spcBef>
                <a:spcAft>
                  <a:spcPct val="0"/>
                </a:spcAft>
              </a:pPr>
              <a:t>48</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7B71268-5C53-437F-8F43-0ED1A5188284}" type="slidenum">
              <a:rPr lang="it-IT" smtClean="0"/>
              <a:t>49</a:t>
            </a:fld>
            <a:endParaRPr lang="it-IT"/>
          </a:p>
        </p:txBody>
      </p:sp>
    </p:spTree>
    <p:extLst>
      <p:ext uri="{BB962C8B-B14F-4D97-AF65-F5344CB8AC3E}">
        <p14:creationId xmlns:p14="http://schemas.microsoft.com/office/powerpoint/2010/main" val="340645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5</a:t>
            </a:fld>
            <a:endParaRPr lang="it-IT"/>
          </a:p>
        </p:txBody>
      </p:sp>
    </p:spTree>
    <p:extLst>
      <p:ext uri="{BB962C8B-B14F-4D97-AF65-F5344CB8AC3E}">
        <p14:creationId xmlns:p14="http://schemas.microsoft.com/office/powerpoint/2010/main" val="785093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7B71268-5C53-437F-8F43-0ED1A5188284}" type="slidenum">
              <a:rPr lang="it-IT" smtClean="0"/>
              <a:t>50</a:t>
            </a:fld>
            <a:endParaRPr lang="it-IT"/>
          </a:p>
        </p:txBody>
      </p:sp>
    </p:spTree>
    <p:extLst>
      <p:ext uri="{BB962C8B-B14F-4D97-AF65-F5344CB8AC3E}">
        <p14:creationId xmlns:p14="http://schemas.microsoft.com/office/powerpoint/2010/main" val="158934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7B71268-5C53-437F-8F43-0ED1A5188284}" type="slidenum">
              <a:rPr lang="it-IT" smtClean="0"/>
              <a:t>51</a:t>
            </a:fld>
            <a:endParaRPr lang="it-IT"/>
          </a:p>
        </p:txBody>
      </p:sp>
    </p:spTree>
    <p:extLst>
      <p:ext uri="{BB962C8B-B14F-4D97-AF65-F5344CB8AC3E}">
        <p14:creationId xmlns:p14="http://schemas.microsoft.com/office/powerpoint/2010/main" val="3576042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52</a:t>
            </a:fld>
            <a:endParaRPr lang="it-IT"/>
          </a:p>
        </p:txBody>
      </p:sp>
    </p:spTree>
    <p:extLst>
      <p:ext uri="{BB962C8B-B14F-4D97-AF65-F5344CB8AC3E}">
        <p14:creationId xmlns:p14="http://schemas.microsoft.com/office/powerpoint/2010/main" val="3822295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53</a:t>
            </a:fld>
            <a:endParaRPr lang="it-IT"/>
          </a:p>
        </p:txBody>
      </p:sp>
    </p:spTree>
    <p:extLst>
      <p:ext uri="{BB962C8B-B14F-4D97-AF65-F5344CB8AC3E}">
        <p14:creationId xmlns:p14="http://schemas.microsoft.com/office/powerpoint/2010/main" val="2306001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6</a:t>
            </a:fld>
            <a:endParaRPr lang="it-IT"/>
          </a:p>
        </p:txBody>
      </p:sp>
    </p:spTree>
    <p:extLst>
      <p:ext uri="{BB962C8B-B14F-4D97-AF65-F5344CB8AC3E}">
        <p14:creationId xmlns:p14="http://schemas.microsoft.com/office/powerpoint/2010/main" val="6768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7</a:t>
            </a:fld>
            <a:endParaRPr lang="it-IT"/>
          </a:p>
        </p:txBody>
      </p:sp>
    </p:spTree>
    <p:extLst>
      <p:ext uri="{BB962C8B-B14F-4D97-AF65-F5344CB8AC3E}">
        <p14:creationId xmlns:p14="http://schemas.microsoft.com/office/powerpoint/2010/main" val="222863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8</a:t>
            </a:fld>
            <a:endParaRPr lang="it-IT"/>
          </a:p>
        </p:txBody>
      </p:sp>
    </p:spTree>
    <p:extLst>
      <p:ext uri="{BB962C8B-B14F-4D97-AF65-F5344CB8AC3E}">
        <p14:creationId xmlns:p14="http://schemas.microsoft.com/office/powerpoint/2010/main" val="362507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443CA57-258D-42C8-90FC-CDCB7E892E04}" type="slidenum">
              <a:rPr lang="it-IT" smtClean="0"/>
              <a:t>9</a:t>
            </a:fld>
            <a:endParaRPr lang="it-IT"/>
          </a:p>
        </p:txBody>
      </p:sp>
    </p:spTree>
    <p:extLst>
      <p:ext uri="{BB962C8B-B14F-4D97-AF65-F5344CB8AC3E}">
        <p14:creationId xmlns:p14="http://schemas.microsoft.com/office/powerpoint/2010/main" val="171883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9EFD294-C20E-44E7-B9E2-465AD93D066A}" type="datetimeFigureOut">
              <a:rPr lang="it-IT" smtClean="0"/>
              <a:t>19/04/2020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71632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EFD294-C20E-44E7-B9E2-465AD93D066A}" type="datetimeFigureOut">
              <a:rPr lang="it-IT" smtClean="0"/>
              <a:t>19/04/2020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251321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EFD294-C20E-44E7-B9E2-465AD93D066A}" type="datetimeFigureOut">
              <a:rPr lang="it-IT" smtClean="0"/>
              <a:t>19/04/2020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382330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EFD294-C20E-44E7-B9E2-465AD93D066A}" type="datetimeFigureOut">
              <a:rPr lang="it-IT" smtClean="0"/>
              <a:t>19/04/2020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335958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9EFD294-C20E-44E7-B9E2-465AD93D066A}" type="datetimeFigureOut">
              <a:rPr lang="it-IT" smtClean="0"/>
              <a:t>19/04/2020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362083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9EFD294-C20E-44E7-B9E2-465AD93D066A}" type="datetimeFigureOut">
              <a:rPr lang="it-IT" smtClean="0"/>
              <a:t>19/04/2020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280411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9EFD294-C20E-44E7-B9E2-465AD93D066A}" type="datetimeFigureOut">
              <a:rPr lang="it-IT" smtClean="0"/>
              <a:t>19/04/2020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94674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9EFD294-C20E-44E7-B9E2-465AD93D066A}" type="datetimeFigureOut">
              <a:rPr lang="it-IT" smtClean="0"/>
              <a:t>19/04/2020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123430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EFD294-C20E-44E7-B9E2-465AD93D066A}" type="datetimeFigureOut">
              <a:rPr lang="it-IT" smtClean="0"/>
              <a:t>19/04/2020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269259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EFD294-C20E-44E7-B9E2-465AD93D066A}" type="datetimeFigureOut">
              <a:rPr lang="it-IT" smtClean="0"/>
              <a:t>19/04/2020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20424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EFD294-C20E-44E7-B9E2-465AD93D066A}" type="datetimeFigureOut">
              <a:rPr lang="it-IT" smtClean="0"/>
              <a:t>19/04/2020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C8F361-4125-46B1-A378-7E0A8A2B6B62}" type="slidenum">
              <a:rPr lang="it-IT" smtClean="0"/>
              <a:t>‹N›</a:t>
            </a:fld>
            <a:endParaRPr lang="it-IT"/>
          </a:p>
        </p:txBody>
      </p:sp>
    </p:spTree>
    <p:extLst>
      <p:ext uri="{BB962C8B-B14F-4D97-AF65-F5344CB8AC3E}">
        <p14:creationId xmlns:p14="http://schemas.microsoft.com/office/powerpoint/2010/main" val="66578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FD294-C20E-44E7-B9E2-465AD93D066A}" type="datetimeFigureOut">
              <a:rPr lang="it-IT" smtClean="0"/>
              <a:t>19/04/2020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8F361-4125-46B1-A378-7E0A8A2B6B62}" type="slidenum">
              <a:rPr lang="it-IT" smtClean="0"/>
              <a:t>‹N›</a:t>
            </a:fld>
            <a:endParaRPr lang="it-IT"/>
          </a:p>
        </p:txBody>
      </p:sp>
    </p:spTree>
    <p:extLst>
      <p:ext uri="{BB962C8B-B14F-4D97-AF65-F5344CB8AC3E}">
        <p14:creationId xmlns:p14="http://schemas.microsoft.com/office/powerpoint/2010/main" val="3053825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jfif"/><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V_20200211_103453_vHDR_Auto.mp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V_20200211_102322_vHDR_Auto.mp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jfif"/><Relationship Id="rId5" Type="http://schemas.openxmlformats.org/officeDocument/2006/relationships/image" Target="../media/image22.jfif"/><Relationship Id="rId4" Type="http://schemas.openxmlformats.org/officeDocument/2006/relationships/image" Target="../media/image21.jf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onde%20video%20e%20foto%20suono/Il%20Monocordo%20Pitagorico.mp4" TargetMode="External"/><Relationship Id="rId7"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2.bp.blogspot.com/-f_YuqLxNwbA/UGKamqY_gCI/AAAAAAAABHw/PtrpGi6Y820/s1600/pitagora.jpg" TargetMode="External"/><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file:///D:\orianapagliarone\Nick%20web\tiramolla%20web\onde\onde%20video%20e%20foto%20suono\acustica%20bastone%20sonoro.mp4" TargetMode="External"/><Relationship Id="rId5" Type="http://schemas.openxmlformats.org/officeDocument/2006/relationships/image" Target="../media/image4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file:///D:\orianapagliarone\Nick%20web\tiramolla%20web\onde\onde%20video%20e%20foto%20suono\Corda%20vibrante.mp4" TargetMode="External"/><Relationship Id="rId5" Type="http://schemas.openxmlformats.org/officeDocument/2006/relationships/image" Target="../media/image4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file:///D:\orianapagliarone\Nick%20web\tiramolla%20web\onde\onde%20video%20e%20foto%20suono\Corda%20vibrante.mp4"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0.png"/><Relationship Id="rId5" Type="http://schemas.openxmlformats.org/officeDocument/2006/relationships/hyperlink" Target="onde%20video%20e%20foto%20suono/mi%204%20e%20mi%205.mp4"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orianapagliarone/Le%20avventure%20di%20Nick%20Mars/index.htm"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93618" y="3357090"/>
            <a:ext cx="7772400" cy="1470025"/>
          </a:xfrm>
        </p:spPr>
        <p:txBody>
          <a:bodyPr>
            <a:normAutofit fontScale="90000"/>
          </a:bodyPr>
          <a:lstStyle/>
          <a:p>
            <a:r>
              <a:rPr lang="it-IT" sz="6000" b="1" dirty="0">
                <a:solidFill>
                  <a:srgbClr val="FF0000"/>
                </a:solidFill>
                <a:latin typeface="Comic Sans MS" pitchFamily="66" charset="0"/>
              </a:rPr>
              <a:t>Nick Mars e Tiramolla</a:t>
            </a:r>
          </a:p>
        </p:txBody>
      </p:sp>
      <p:sp>
        <p:nvSpPr>
          <p:cNvPr id="3" name="Sottotitolo 2"/>
          <p:cNvSpPr>
            <a:spLocks noGrp="1"/>
          </p:cNvSpPr>
          <p:nvPr>
            <p:ph type="subTitle" idx="1"/>
          </p:nvPr>
        </p:nvSpPr>
        <p:spPr>
          <a:xfrm>
            <a:off x="1579418" y="4725144"/>
            <a:ext cx="6400800" cy="1752600"/>
          </a:xfrm>
        </p:spPr>
        <p:txBody>
          <a:bodyPr>
            <a:normAutofit/>
          </a:bodyPr>
          <a:lstStyle/>
          <a:p>
            <a:r>
              <a:rPr lang="it-IT" sz="4000" b="1" dirty="0" smtClean="0">
                <a:solidFill>
                  <a:srgbClr val="FF0000"/>
                </a:solidFill>
                <a:latin typeface="Comic Sans MS" pitchFamily="66" charset="0"/>
              </a:rPr>
              <a:t>Onda su onda </a:t>
            </a:r>
            <a:endParaRPr lang="it-IT" sz="4000" b="1" dirty="0">
              <a:solidFill>
                <a:srgbClr val="FF0000"/>
              </a:solidFill>
              <a:latin typeface="Comic Sans MS" pitchFamily="66" charset="0"/>
            </a:endParaRP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5473" y="796573"/>
            <a:ext cx="4471100" cy="2235550"/>
          </a:xfrm>
          <a:prstGeom prst="rect">
            <a:avLst/>
          </a:prstGeom>
        </p:spPr>
      </p:pic>
      <p:pic>
        <p:nvPicPr>
          <p:cNvPr id="13" name="Bruno Lauzi - Onda Su Onda.wmv.mp3">
            <a:hlinkClick r:id="" action="ppaction://media"/>
          </p:cNvPr>
          <p:cNvPicPr>
            <a:picLocks noChangeAspect="1"/>
          </p:cNvPicPr>
          <p:nvPr>
            <a:audioFile r:link="rId1"/>
            <p:extLst>
              <p:ext uri="{DAA4B4D4-6D71-4841-9C94-3DE7FCFB9230}">
                <p14:media xmlns:p14="http://schemas.microsoft.com/office/powerpoint/2010/main" r:embed="rId2">
                  <p14:trim st="46300"/>
                </p14:media>
              </p:ext>
            </p:extLst>
          </p:nvPr>
        </p:nvPicPr>
        <p:blipFill>
          <a:blip r:embed="rId6"/>
          <a:stretch>
            <a:fillRect/>
          </a:stretch>
        </p:blipFill>
        <p:spPr>
          <a:xfrm>
            <a:off x="4170218" y="3787303"/>
            <a:ext cx="609600" cy="609600"/>
          </a:xfrm>
          <a:prstGeom prst="rect">
            <a:avLst/>
          </a:prstGeom>
        </p:spPr>
      </p:pic>
      <p:pic>
        <p:nvPicPr>
          <p:cNvPr id="14" name="Immagin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1359" y="188640"/>
            <a:ext cx="1897981" cy="338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25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1412776"/>
            <a:ext cx="6311284" cy="4031873"/>
          </a:xfrm>
          <a:prstGeom prst="rect">
            <a:avLst/>
          </a:prstGeom>
        </p:spPr>
        <p:txBody>
          <a:bodyPr wrap="square">
            <a:spAutoFit/>
          </a:bodyPr>
          <a:lstStyle/>
          <a:p>
            <a:r>
              <a:rPr lang="it-IT" sz="3200" dirty="0">
                <a:latin typeface="Comic Sans MS" pitchFamily="66" charset="0"/>
              </a:rPr>
              <a:t>Onde meccaniche: si propagano esclusivamente in mezzi </a:t>
            </a:r>
            <a:r>
              <a:rPr lang="it-IT" sz="3200" dirty="0" smtClean="0">
                <a:latin typeface="Comic Sans MS" pitchFamily="66" charset="0"/>
              </a:rPr>
              <a:t>materiali </a:t>
            </a:r>
            <a:r>
              <a:rPr lang="it-IT" sz="3200" dirty="0">
                <a:latin typeface="Comic Sans MS" pitchFamily="66" charset="0"/>
              </a:rPr>
              <a:t>in quanto sfruttano le proprietà di elasticità </a:t>
            </a:r>
            <a:r>
              <a:rPr lang="it-IT" sz="3200" dirty="0" smtClean="0">
                <a:latin typeface="Comic Sans MS" pitchFamily="66" charset="0"/>
              </a:rPr>
              <a:t>(</a:t>
            </a:r>
            <a:r>
              <a:rPr lang="it-IT" sz="3200" dirty="0" smtClean="0">
                <a:latin typeface="Comic Sans MS" pitchFamily="66" charset="0"/>
              </a:rPr>
              <a:t>onde </a:t>
            </a:r>
            <a:r>
              <a:rPr lang="it-IT" sz="3200" dirty="0">
                <a:latin typeface="Comic Sans MS" pitchFamily="66" charset="0"/>
              </a:rPr>
              <a:t>elastiche), o di fluidità (onde marine), del mezzo per la </a:t>
            </a:r>
            <a:r>
              <a:rPr lang="it-IT" sz="3200" dirty="0" smtClean="0">
                <a:latin typeface="Comic Sans MS" pitchFamily="66" charset="0"/>
              </a:rPr>
              <a:t>loro propagazione.</a:t>
            </a:r>
          </a:p>
          <a:p>
            <a:endParaRPr lang="it-IT" sz="3200" dirty="0">
              <a:latin typeface="Comic Sans MS" pitchFamily="66" charset="0"/>
            </a:endParaRPr>
          </a:p>
        </p:txBody>
      </p:sp>
      <p:sp>
        <p:nvSpPr>
          <p:cNvPr id="4" name="Rettangolo 3"/>
          <p:cNvSpPr/>
          <p:nvPr/>
        </p:nvSpPr>
        <p:spPr>
          <a:xfrm>
            <a:off x="2156209" y="228564"/>
            <a:ext cx="5562741" cy="646331"/>
          </a:xfrm>
          <a:prstGeom prst="rect">
            <a:avLst/>
          </a:prstGeom>
        </p:spPr>
        <p:txBody>
          <a:bodyPr wrap="none">
            <a:spAutoFit/>
          </a:bodyPr>
          <a:lstStyle/>
          <a:p>
            <a:r>
              <a:rPr lang="it-IT" sz="3600" dirty="0">
                <a:latin typeface="Comic Sans MS" pitchFamily="66" charset="0"/>
              </a:rPr>
              <a:t>Riguardo al tipo di </a:t>
            </a:r>
            <a:r>
              <a:rPr lang="it-IT" sz="3600" dirty="0" smtClean="0">
                <a:latin typeface="Comic Sans MS" pitchFamily="66" charset="0"/>
              </a:rPr>
              <a:t>mezzo</a:t>
            </a:r>
            <a:endParaRPr lang="it-IT" sz="3600" dirty="0">
              <a:latin typeface="Comic Sans MS"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096" y="3573016"/>
            <a:ext cx="2757017" cy="2808312"/>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107" y="1248315"/>
            <a:ext cx="2699829" cy="1855044"/>
          </a:xfrm>
          <a:prstGeom prst="rect">
            <a:avLst/>
          </a:prstGeom>
        </p:spPr>
      </p:pic>
    </p:spTree>
    <p:extLst>
      <p:ext uri="{BB962C8B-B14F-4D97-AF65-F5344CB8AC3E}">
        <p14:creationId xmlns:p14="http://schemas.microsoft.com/office/powerpoint/2010/main" val="4057345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18985" y="2348880"/>
            <a:ext cx="7200800" cy="1815882"/>
          </a:xfrm>
          <a:prstGeom prst="rect">
            <a:avLst/>
          </a:prstGeom>
        </p:spPr>
        <p:txBody>
          <a:bodyPr wrap="square">
            <a:spAutoFit/>
          </a:bodyPr>
          <a:lstStyle/>
          <a:p>
            <a:r>
              <a:rPr lang="it-IT" sz="2800" dirty="0"/>
              <a:t>Onde non meccaniche: possono propagarsi </a:t>
            </a:r>
            <a:r>
              <a:rPr lang="it-IT" sz="2800" dirty="0" smtClean="0"/>
              <a:t> </a:t>
            </a:r>
            <a:r>
              <a:rPr lang="it-IT" sz="2800" dirty="0"/>
              <a:t>nel </a:t>
            </a:r>
            <a:r>
              <a:rPr lang="it-IT" sz="2800" dirty="0" smtClean="0"/>
              <a:t>vuoto</a:t>
            </a:r>
            <a:r>
              <a:rPr lang="it-IT" sz="2800" dirty="0"/>
              <a:t> </a:t>
            </a:r>
            <a:r>
              <a:rPr lang="it-IT" sz="2800" dirty="0" smtClean="0"/>
              <a:t>:onde elettromagnetiche </a:t>
            </a:r>
          </a:p>
          <a:p>
            <a:r>
              <a:rPr lang="it-IT" sz="2800" dirty="0"/>
              <a:t> </a:t>
            </a:r>
            <a:r>
              <a:rPr lang="it-IT" sz="2800" dirty="0" smtClean="0"/>
              <a:t>                                                ( esempio  la luce)</a:t>
            </a:r>
          </a:p>
          <a:p>
            <a:r>
              <a:rPr lang="it-IT" sz="2800" dirty="0" smtClean="0"/>
              <a:t>                 e </a:t>
            </a:r>
            <a:r>
              <a:rPr lang="it-IT" sz="2800" dirty="0"/>
              <a:t>onde </a:t>
            </a:r>
            <a:r>
              <a:rPr lang="it-IT" sz="2800" dirty="0" smtClean="0"/>
              <a:t>gravitazionali.</a:t>
            </a:r>
            <a:endParaRPr lang="it-IT" sz="2800"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60648"/>
            <a:ext cx="3385670" cy="1872208"/>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327" y="4164762"/>
            <a:ext cx="2419034" cy="2419034"/>
          </a:xfrm>
          <a:prstGeom prst="rect">
            <a:avLst/>
          </a:prstGeom>
        </p:spPr>
      </p:pic>
    </p:spTree>
    <p:extLst>
      <p:ext uri="{BB962C8B-B14F-4D97-AF65-F5344CB8AC3E}">
        <p14:creationId xmlns:p14="http://schemas.microsoft.com/office/powerpoint/2010/main" val="2811558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5616624" cy="4401205"/>
          </a:xfrm>
          <a:prstGeom prst="rect">
            <a:avLst/>
          </a:prstGeom>
        </p:spPr>
        <p:txBody>
          <a:bodyPr wrap="square">
            <a:spAutoFit/>
          </a:bodyPr>
          <a:lstStyle/>
          <a:p>
            <a:r>
              <a:rPr lang="it-IT" sz="2800" dirty="0"/>
              <a:t>Riguardo alla direzione del moto di oscillazione rispetto a quella di propagazione:</a:t>
            </a:r>
          </a:p>
          <a:p>
            <a:r>
              <a:rPr lang="it-IT" sz="2800" dirty="0"/>
              <a:t>Onde longitudinali, in cui il movimento oscillatorio avviene nella direzione parallela rispetto a quella del moto complessivo dell'onda (ad esempio onde di </a:t>
            </a:r>
            <a:r>
              <a:rPr lang="it-IT" sz="2800" dirty="0" smtClean="0"/>
              <a:t>pressione , onde sonore)</a:t>
            </a:r>
          </a:p>
          <a:p>
            <a:endParaRPr lang="it-IT" sz="280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461" y="-7046"/>
            <a:ext cx="3898095" cy="3421836"/>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461" y="3215497"/>
            <a:ext cx="3751346" cy="2841183"/>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3645024"/>
            <a:ext cx="2718288" cy="2906188"/>
          </a:xfrm>
          <a:prstGeom prst="rect">
            <a:avLst/>
          </a:prstGeom>
        </p:spPr>
      </p:pic>
      <p:sp>
        <p:nvSpPr>
          <p:cNvPr id="6" name="CasellaDiTesto 5"/>
          <p:cNvSpPr txBox="1"/>
          <p:nvPr/>
        </p:nvSpPr>
        <p:spPr>
          <a:xfrm>
            <a:off x="6374319" y="5924563"/>
            <a:ext cx="1877630" cy="369332"/>
          </a:xfrm>
          <a:prstGeom prst="rect">
            <a:avLst/>
          </a:prstGeom>
          <a:noFill/>
        </p:spPr>
        <p:txBody>
          <a:bodyPr wrap="none" rtlCol="0">
            <a:spAutoFit/>
          </a:bodyPr>
          <a:lstStyle/>
          <a:p>
            <a:r>
              <a:rPr lang="it-IT" dirty="0" smtClean="0"/>
              <a:t>Onda di pressione</a:t>
            </a:r>
            <a:endParaRPr lang="it-IT" dirty="0"/>
          </a:p>
        </p:txBody>
      </p:sp>
      <p:sp>
        <p:nvSpPr>
          <p:cNvPr id="7" name="CasellaDiTesto 6"/>
          <p:cNvSpPr txBox="1"/>
          <p:nvPr/>
        </p:nvSpPr>
        <p:spPr>
          <a:xfrm>
            <a:off x="6374319" y="3052504"/>
            <a:ext cx="1852430" cy="369332"/>
          </a:xfrm>
          <a:prstGeom prst="rect">
            <a:avLst/>
          </a:prstGeom>
          <a:noFill/>
        </p:spPr>
        <p:txBody>
          <a:bodyPr wrap="none" rtlCol="0">
            <a:spAutoFit/>
          </a:bodyPr>
          <a:lstStyle/>
          <a:p>
            <a:r>
              <a:rPr lang="it-IT" dirty="0" smtClean="0"/>
              <a:t>Onda </a:t>
            </a:r>
            <a:r>
              <a:rPr lang="it-IT" dirty="0" err="1" smtClean="0"/>
              <a:t>longitdinale</a:t>
            </a:r>
            <a:endParaRPr lang="it-IT" dirty="0"/>
          </a:p>
        </p:txBody>
      </p:sp>
    </p:spTree>
    <p:extLst>
      <p:ext uri="{BB962C8B-B14F-4D97-AF65-F5344CB8AC3E}">
        <p14:creationId xmlns:p14="http://schemas.microsoft.com/office/powerpoint/2010/main" val="2793504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908720"/>
            <a:ext cx="7704856" cy="2677656"/>
          </a:xfrm>
          <a:prstGeom prst="rect">
            <a:avLst/>
          </a:prstGeom>
        </p:spPr>
        <p:txBody>
          <a:bodyPr wrap="square">
            <a:spAutoFit/>
          </a:bodyPr>
          <a:lstStyle/>
          <a:p>
            <a:r>
              <a:rPr lang="it-IT" sz="2800" dirty="0">
                <a:latin typeface="Comic Sans MS" pitchFamily="66" charset="0"/>
              </a:rPr>
              <a:t>Onde trasversali, in cui il movimento oscillatorio avviene nella direzione perpendicolare rispetto a quella del moto complessivo dell'onda (es. onda elettromagnetica</a:t>
            </a:r>
            <a:r>
              <a:rPr lang="it-IT" sz="2800" dirty="0" smtClean="0">
                <a:latin typeface="Comic Sans MS" pitchFamily="66" charset="0"/>
              </a:rPr>
              <a:t>)</a:t>
            </a:r>
          </a:p>
          <a:p>
            <a:r>
              <a:rPr lang="it-IT" sz="2800" dirty="0" smtClean="0">
                <a:latin typeface="Comic Sans MS" pitchFamily="66" charset="0"/>
              </a:rPr>
              <a:t>Forse è troppo difficile per te?»</a:t>
            </a:r>
            <a:endParaRPr lang="it-IT" sz="2800" dirty="0">
              <a:latin typeface="Comic Sans MS" pitchFamily="66"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586376"/>
            <a:ext cx="4248472" cy="3182253"/>
          </a:xfrm>
          <a:prstGeom prst="rect">
            <a:avLst/>
          </a:prstGeom>
        </p:spPr>
      </p:pic>
    </p:spTree>
    <p:extLst>
      <p:ext uri="{BB962C8B-B14F-4D97-AF65-F5344CB8AC3E}">
        <p14:creationId xmlns:p14="http://schemas.microsoft.com/office/powerpoint/2010/main" val="56659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620688"/>
            <a:ext cx="4800533" cy="5760640"/>
          </a:xfrm>
          <a:prstGeom prst="rect">
            <a:avLst/>
          </a:prstGeom>
        </p:spPr>
      </p:pic>
      <p:sp>
        <p:nvSpPr>
          <p:cNvPr id="3" name="CasellaDiTesto 2"/>
          <p:cNvSpPr txBox="1"/>
          <p:nvPr/>
        </p:nvSpPr>
        <p:spPr>
          <a:xfrm>
            <a:off x="3851920" y="2780928"/>
            <a:ext cx="4886274" cy="1815882"/>
          </a:xfrm>
          <a:prstGeom prst="rect">
            <a:avLst/>
          </a:prstGeom>
          <a:noFill/>
        </p:spPr>
        <p:txBody>
          <a:bodyPr wrap="none" rtlCol="0">
            <a:spAutoFit/>
          </a:bodyPr>
          <a:lstStyle/>
          <a:p>
            <a:r>
              <a:rPr lang="it-IT" sz="2800" dirty="0" smtClean="0">
                <a:latin typeface="Comic Sans MS" pitchFamily="66" charset="0"/>
              </a:rPr>
              <a:t>«Direi di sì, ricapitolando </a:t>
            </a:r>
          </a:p>
          <a:p>
            <a:r>
              <a:rPr lang="it-IT" sz="2800" dirty="0" smtClean="0">
                <a:latin typeface="Comic Sans MS" pitchFamily="66" charset="0"/>
              </a:rPr>
              <a:t>questa è un’onda meccanica?</a:t>
            </a:r>
          </a:p>
          <a:p>
            <a:r>
              <a:rPr lang="it-IT" sz="2800" dirty="0" smtClean="0">
                <a:latin typeface="Comic Sans MS" pitchFamily="66" charset="0"/>
              </a:rPr>
              <a:t>Scherzo!»</a:t>
            </a:r>
          </a:p>
          <a:p>
            <a:endParaRPr lang="it-IT" sz="2800" dirty="0">
              <a:latin typeface="Comic Sans MS" pitchFamily="66" charset="0"/>
            </a:endParaRPr>
          </a:p>
        </p:txBody>
      </p:sp>
    </p:spTree>
    <p:extLst>
      <p:ext uri="{BB962C8B-B14F-4D97-AF65-F5344CB8AC3E}">
        <p14:creationId xmlns:p14="http://schemas.microsoft.com/office/powerpoint/2010/main" val="895789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
            <a:ext cx="6264696" cy="3573016"/>
          </a:xfrm>
          <a:prstGeom prst="rect">
            <a:avLst/>
          </a:prstGeom>
        </p:spPr>
      </p:pic>
      <p:sp>
        <p:nvSpPr>
          <p:cNvPr id="3" name="CasellaDiTesto 2"/>
          <p:cNvSpPr txBox="1"/>
          <p:nvPr/>
        </p:nvSpPr>
        <p:spPr>
          <a:xfrm>
            <a:off x="107504" y="4041326"/>
            <a:ext cx="6635150" cy="1015663"/>
          </a:xfrm>
          <a:prstGeom prst="rect">
            <a:avLst/>
          </a:prstGeom>
          <a:noFill/>
        </p:spPr>
        <p:txBody>
          <a:bodyPr wrap="none" rtlCol="0">
            <a:spAutoFit/>
          </a:bodyPr>
          <a:lstStyle/>
          <a:p>
            <a:r>
              <a:rPr lang="it-IT" sz="3600" dirty="0" smtClean="0">
                <a:latin typeface="Comic Sans MS" pitchFamily="66" charset="0"/>
              </a:rPr>
              <a:t>«</a:t>
            </a:r>
            <a:r>
              <a:rPr lang="it-IT" sz="2400" dirty="0" smtClean="0">
                <a:latin typeface="Comic Sans MS" pitchFamily="66" charset="0"/>
              </a:rPr>
              <a:t>Facciamo così, mi trasformo in una molla </a:t>
            </a:r>
          </a:p>
          <a:p>
            <a:r>
              <a:rPr lang="it-IT" sz="2400" dirty="0" smtClean="0">
                <a:latin typeface="Comic Sans MS" pitchFamily="66" charset="0"/>
              </a:rPr>
              <a:t>tutta arrotolata e facciamo gli esperimenti. </a:t>
            </a:r>
            <a:endParaRPr lang="it-IT" sz="2400" dirty="0">
              <a:latin typeface="Comic Sans MS" pitchFamily="66"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946" y="3573991"/>
            <a:ext cx="2232248" cy="2965996"/>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329" y="5067300"/>
            <a:ext cx="2857500" cy="1790700"/>
          </a:xfrm>
          <a:prstGeom prst="rect">
            <a:avLst/>
          </a:prstGeom>
        </p:spPr>
      </p:pic>
    </p:spTree>
    <p:extLst>
      <p:ext uri="{BB962C8B-B14F-4D97-AF65-F5344CB8AC3E}">
        <p14:creationId xmlns:p14="http://schemas.microsoft.com/office/powerpoint/2010/main" val="3899052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373883"/>
            <a:ext cx="5953874" cy="1815882"/>
          </a:xfrm>
          <a:prstGeom prst="rect">
            <a:avLst/>
          </a:prstGeom>
          <a:noFill/>
        </p:spPr>
        <p:txBody>
          <a:bodyPr wrap="none" rtlCol="0">
            <a:spAutoFit/>
          </a:bodyPr>
          <a:lstStyle/>
          <a:p>
            <a:r>
              <a:rPr lang="it-IT" sz="2800" dirty="0">
                <a:latin typeface="Comic Sans MS" pitchFamily="66" charset="0"/>
              </a:rPr>
              <a:t>C</a:t>
            </a:r>
            <a:r>
              <a:rPr lang="it-IT" sz="2800" dirty="0" smtClean="0">
                <a:latin typeface="Comic Sans MS" pitchFamily="66" charset="0"/>
              </a:rPr>
              <a:t>ostruiamo un’onda longitudinale e </a:t>
            </a:r>
          </a:p>
          <a:p>
            <a:r>
              <a:rPr lang="it-IT" sz="2800" dirty="0" smtClean="0">
                <a:latin typeface="Comic Sans MS" pitchFamily="66" charset="0"/>
              </a:rPr>
              <a:t>una trasversale, ti va?»</a:t>
            </a:r>
          </a:p>
          <a:p>
            <a:endParaRPr lang="it-IT" sz="2800" dirty="0">
              <a:latin typeface="Comic Sans MS" pitchFamily="66" charset="0"/>
            </a:endParaRPr>
          </a:p>
          <a:p>
            <a:r>
              <a:rPr lang="it-IT" sz="2800" dirty="0" smtClean="0">
                <a:latin typeface="Comic Sans MS" pitchFamily="66" charset="0"/>
              </a:rPr>
              <a:t>«Certo , proviamo…</a:t>
            </a:r>
            <a:endParaRPr lang="it-IT" sz="2800" dirty="0">
              <a:latin typeface="Comic Sans MS" pitchFamily="66"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988840"/>
            <a:ext cx="4129807" cy="4415278"/>
          </a:xfrm>
          <a:prstGeom prst="rect">
            <a:avLst/>
          </a:prstGeom>
        </p:spPr>
      </p:pic>
      <p:sp>
        <p:nvSpPr>
          <p:cNvPr id="4" name="CasellaDiTesto 3"/>
          <p:cNvSpPr txBox="1"/>
          <p:nvPr/>
        </p:nvSpPr>
        <p:spPr>
          <a:xfrm>
            <a:off x="1085286" y="3284984"/>
            <a:ext cx="2815194" cy="830997"/>
          </a:xfrm>
          <a:prstGeom prst="rect">
            <a:avLst/>
          </a:prstGeom>
          <a:noFill/>
        </p:spPr>
        <p:txBody>
          <a:bodyPr wrap="none" rtlCol="0">
            <a:spAutoFit/>
          </a:bodyPr>
          <a:lstStyle/>
          <a:p>
            <a:pPr algn="ctr"/>
            <a:r>
              <a:rPr lang="it-IT" sz="2400" b="1" dirty="0" smtClean="0">
                <a:solidFill>
                  <a:srgbClr val="FF0000"/>
                </a:solidFill>
                <a:latin typeface="Comic Sans MS" pitchFamily="66" charset="0"/>
                <a:hlinkClick r:id="rId4" action="ppaction://hlinkfile"/>
              </a:rPr>
              <a:t>Video </a:t>
            </a:r>
          </a:p>
          <a:p>
            <a:r>
              <a:rPr lang="it-IT" sz="2400" b="1" dirty="0" smtClean="0">
                <a:solidFill>
                  <a:srgbClr val="FF0000"/>
                </a:solidFill>
                <a:latin typeface="Comic Sans MS" pitchFamily="66" charset="0"/>
                <a:hlinkClick r:id="rId4" action="ppaction://hlinkfile"/>
              </a:rPr>
              <a:t>onda longitudinale</a:t>
            </a:r>
            <a:endParaRPr lang="it-IT" sz="2400" b="1" dirty="0">
              <a:solidFill>
                <a:srgbClr val="FF0000"/>
              </a:solidFill>
              <a:latin typeface="Comic Sans MS" pitchFamily="66" charset="0"/>
            </a:endParaRPr>
          </a:p>
        </p:txBody>
      </p:sp>
    </p:spTree>
    <p:extLst>
      <p:ext uri="{BB962C8B-B14F-4D97-AF65-F5344CB8AC3E}">
        <p14:creationId xmlns:p14="http://schemas.microsoft.com/office/powerpoint/2010/main" val="1633808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04048" y="5086995"/>
            <a:ext cx="3063659" cy="954107"/>
          </a:xfrm>
          <a:prstGeom prst="rect">
            <a:avLst/>
          </a:prstGeom>
          <a:noFill/>
        </p:spPr>
        <p:txBody>
          <a:bodyPr wrap="none" rtlCol="0">
            <a:spAutoFit/>
          </a:bodyPr>
          <a:lstStyle/>
          <a:p>
            <a:pPr algn="ctr"/>
            <a:r>
              <a:rPr lang="it-IT" sz="2800" b="1" dirty="0" smtClean="0">
                <a:solidFill>
                  <a:srgbClr val="FF0000"/>
                </a:solidFill>
                <a:latin typeface="Comic Sans MS" pitchFamily="66" charset="0"/>
                <a:hlinkClick r:id="rId3" action="ppaction://hlinkfile"/>
              </a:rPr>
              <a:t>Video</a:t>
            </a:r>
          </a:p>
          <a:p>
            <a:r>
              <a:rPr lang="it-IT" sz="2800" b="1" dirty="0">
                <a:solidFill>
                  <a:srgbClr val="FF0000"/>
                </a:solidFill>
                <a:latin typeface="Comic Sans MS" pitchFamily="66" charset="0"/>
                <a:hlinkClick r:id="rId3" action="ppaction://hlinkfile"/>
              </a:rPr>
              <a:t>o</a:t>
            </a:r>
            <a:r>
              <a:rPr lang="it-IT" sz="2800" b="1" dirty="0" smtClean="0">
                <a:solidFill>
                  <a:srgbClr val="FF0000"/>
                </a:solidFill>
                <a:latin typeface="Comic Sans MS" pitchFamily="66" charset="0"/>
                <a:hlinkClick r:id="rId3" action="ppaction://hlinkfile"/>
              </a:rPr>
              <a:t>nda trasversale</a:t>
            </a:r>
            <a:endParaRPr lang="it-IT" sz="2800" b="1" dirty="0">
              <a:solidFill>
                <a:srgbClr val="FF0000"/>
              </a:solidFill>
              <a:latin typeface="Comic Sans MS" pitchFamily="66"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2636912"/>
            <a:ext cx="4536504" cy="2118053"/>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337526"/>
            <a:ext cx="4176464" cy="3226523"/>
          </a:xfrm>
          <a:prstGeom prst="rect">
            <a:avLst/>
          </a:prstGeom>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903" y="35349"/>
            <a:ext cx="4961685" cy="2120255"/>
          </a:xfrm>
          <a:prstGeom prst="rect">
            <a:avLst/>
          </a:prstGeom>
        </p:spPr>
      </p:pic>
    </p:spTree>
    <p:extLst>
      <p:ext uri="{BB962C8B-B14F-4D97-AF65-F5344CB8AC3E}">
        <p14:creationId xmlns:p14="http://schemas.microsoft.com/office/powerpoint/2010/main" val="4103998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005492"/>
            <a:ext cx="9339416" cy="3108543"/>
          </a:xfrm>
          <a:prstGeom prst="rect">
            <a:avLst/>
          </a:prstGeom>
          <a:noFill/>
        </p:spPr>
        <p:txBody>
          <a:bodyPr wrap="none" rtlCol="0">
            <a:spAutoFit/>
          </a:bodyPr>
          <a:lstStyle/>
          <a:p>
            <a:r>
              <a:rPr lang="it-IT" sz="2800" dirty="0" smtClean="0">
                <a:latin typeface="Comic Sans MS" pitchFamily="66" charset="0"/>
              </a:rPr>
              <a:t>Ora è molto più chiara la differenza tra onda</a:t>
            </a:r>
          </a:p>
          <a:p>
            <a:r>
              <a:rPr lang="it-IT" sz="2800" dirty="0" smtClean="0">
                <a:latin typeface="Comic Sans MS" pitchFamily="66" charset="0"/>
              </a:rPr>
              <a:t> longitudinale e trasversale:</a:t>
            </a:r>
          </a:p>
          <a:p>
            <a:endParaRPr lang="it-IT" sz="2800" dirty="0">
              <a:latin typeface="Comic Sans MS" pitchFamily="66" charset="0"/>
            </a:endParaRPr>
          </a:p>
          <a:p>
            <a:r>
              <a:rPr lang="it-IT" sz="2800" dirty="0" smtClean="0">
                <a:latin typeface="Comic Sans MS" pitchFamily="66" charset="0"/>
              </a:rPr>
              <a:t>nell’onda longitudinale la direzione dell’oscillazione e </a:t>
            </a:r>
          </a:p>
          <a:p>
            <a:r>
              <a:rPr lang="it-IT" sz="2800" dirty="0" smtClean="0">
                <a:latin typeface="Comic Sans MS" pitchFamily="66" charset="0"/>
              </a:rPr>
              <a:t>della propagazione dell’onda è la stessa</a:t>
            </a:r>
          </a:p>
          <a:p>
            <a:endParaRPr lang="it-IT" sz="2800" dirty="0">
              <a:latin typeface="Comic Sans MS" pitchFamily="66" charset="0"/>
            </a:endParaRPr>
          </a:p>
          <a:p>
            <a:r>
              <a:rPr lang="it-IT" sz="2800" dirty="0">
                <a:latin typeface="Comic Sans MS" pitchFamily="66" charset="0"/>
              </a:rPr>
              <a:t>n</a:t>
            </a:r>
            <a:r>
              <a:rPr lang="it-IT" sz="2800" dirty="0" smtClean="0">
                <a:latin typeface="Comic Sans MS" pitchFamily="66" charset="0"/>
              </a:rPr>
              <a:t>ell’onda trasversale  sono l’una perpendicolare all’altra</a:t>
            </a:r>
            <a:endParaRPr lang="it-IT" sz="2800" dirty="0">
              <a:latin typeface="Comic Sans MS" pitchFamily="66" charset="0"/>
            </a:endParaRPr>
          </a:p>
        </p:txBody>
      </p:sp>
    </p:spTree>
    <p:extLst>
      <p:ext uri="{BB962C8B-B14F-4D97-AF65-F5344CB8AC3E}">
        <p14:creationId xmlns:p14="http://schemas.microsoft.com/office/powerpoint/2010/main" val="153991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548680"/>
            <a:ext cx="8064896" cy="4832092"/>
          </a:xfrm>
          <a:prstGeom prst="rect">
            <a:avLst/>
          </a:prstGeom>
        </p:spPr>
        <p:txBody>
          <a:bodyPr wrap="square">
            <a:spAutoFit/>
          </a:bodyPr>
          <a:lstStyle/>
          <a:p>
            <a:r>
              <a:rPr lang="it-IT" dirty="0"/>
              <a:t> </a:t>
            </a:r>
            <a:r>
              <a:rPr lang="it-IT" sz="2800" dirty="0" smtClean="0"/>
              <a:t> </a:t>
            </a:r>
            <a:r>
              <a:rPr lang="it-IT" sz="2800" dirty="0"/>
              <a:t>Nelle onde trasversali la vibrazione è perpendicolare alla direzione di propagazione (ad esempio le onde su una corda, le parti infinitesime si muovono in alto e in basso in verticale, mentre l'onda si propaga orizzontalmente</a:t>
            </a:r>
            <a:r>
              <a:rPr lang="it-IT" sz="2800" dirty="0" smtClean="0"/>
              <a:t>).</a:t>
            </a:r>
          </a:p>
          <a:p>
            <a:endParaRPr lang="it-IT" sz="2800" dirty="0"/>
          </a:p>
          <a:p>
            <a:r>
              <a:rPr lang="it-IT" sz="2800" dirty="0"/>
              <a:t>Le onde longitudinali sono invece caratterizzate da una vibrazione concorde con la direzione di propagazione dell'onda (ad esempio le onde sonore, le particelle dell'aria si muovono infinitesimamente nella stessa direzione di propagazione del suono).</a:t>
            </a:r>
          </a:p>
        </p:txBody>
      </p:sp>
    </p:spTree>
    <p:extLst>
      <p:ext uri="{BB962C8B-B14F-4D97-AF65-F5344CB8AC3E}">
        <p14:creationId xmlns:p14="http://schemas.microsoft.com/office/powerpoint/2010/main" val="3848574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5400" b="1" dirty="0" smtClean="0">
                <a:solidFill>
                  <a:srgbClr val="FF0000"/>
                </a:solidFill>
              </a:rPr>
              <a:t>Onda su onda</a:t>
            </a:r>
            <a:endParaRPr lang="it-IT" sz="5400" b="1" dirty="0">
              <a:solidFill>
                <a:srgbClr val="FF0000"/>
              </a:solidFill>
            </a:endParaRPr>
          </a:p>
        </p:txBody>
      </p:sp>
      <p:pic>
        <p:nvPicPr>
          <p:cNvPr id="8" name="Segnaposto contenut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1628800"/>
            <a:ext cx="6276108" cy="4176464"/>
          </a:xfrm>
        </p:spPr>
      </p:pic>
    </p:spTree>
    <p:extLst>
      <p:ext uri="{BB962C8B-B14F-4D97-AF65-F5344CB8AC3E}">
        <p14:creationId xmlns:p14="http://schemas.microsoft.com/office/powerpoint/2010/main" val="3594925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5616" y="404664"/>
            <a:ext cx="4572000" cy="1200329"/>
          </a:xfrm>
          <a:prstGeom prst="rect">
            <a:avLst/>
          </a:prstGeom>
        </p:spPr>
        <p:txBody>
          <a:bodyPr>
            <a:spAutoFit/>
          </a:bodyPr>
          <a:lstStyle/>
          <a:p>
            <a:r>
              <a:rPr lang="it-IT" dirty="0"/>
              <a:t>Si ha un'</a:t>
            </a:r>
            <a:r>
              <a:rPr lang="it-IT" b="1" dirty="0"/>
              <a:t>onda longitudinale</a:t>
            </a:r>
            <a:r>
              <a:rPr lang="it-IT" dirty="0"/>
              <a:t>, in un solido elastico, quando le particelle del mezzo in cui si propaga </a:t>
            </a:r>
            <a:r>
              <a:rPr lang="it-IT" dirty="0" smtClean="0"/>
              <a:t>l'onda</a:t>
            </a:r>
            <a:r>
              <a:rPr lang="it-IT" dirty="0"/>
              <a:t> </a:t>
            </a:r>
            <a:r>
              <a:rPr lang="it-IT" dirty="0" smtClean="0"/>
              <a:t>oscillano </a:t>
            </a:r>
            <a:r>
              <a:rPr lang="it-IT" dirty="0"/>
              <a:t>lungo la direzione di propagazione</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04105"/>
            <a:ext cx="2905125" cy="220027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437" y="2328862"/>
            <a:ext cx="2905125" cy="2200275"/>
          </a:xfrm>
          <a:prstGeom prst="rect">
            <a:avLst/>
          </a:prstGeom>
        </p:spPr>
      </p:pic>
      <p:sp>
        <p:nvSpPr>
          <p:cNvPr id="6" name="Rettangolo 5"/>
          <p:cNvSpPr/>
          <p:nvPr/>
        </p:nvSpPr>
        <p:spPr>
          <a:xfrm>
            <a:off x="1979712" y="4548556"/>
            <a:ext cx="4572000" cy="923330"/>
          </a:xfrm>
          <a:prstGeom prst="rect">
            <a:avLst/>
          </a:prstGeom>
        </p:spPr>
        <p:txBody>
          <a:bodyPr>
            <a:spAutoFit/>
          </a:bodyPr>
          <a:lstStyle/>
          <a:p>
            <a:r>
              <a:rPr lang="it-IT" dirty="0"/>
              <a:t>Rappresentazione della propagazione di un'onda longitudinale su una griglia bidimensionale)</a:t>
            </a:r>
          </a:p>
        </p:txBody>
      </p:sp>
      <p:sp>
        <p:nvSpPr>
          <p:cNvPr id="7" name="Rettangolo 6"/>
          <p:cNvSpPr/>
          <p:nvPr/>
        </p:nvSpPr>
        <p:spPr>
          <a:xfrm>
            <a:off x="4545271" y="2207043"/>
            <a:ext cx="4403963" cy="369332"/>
          </a:xfrm>
          <a:prstGeom prst="rect">
            <a:avLst/>
          </a:prstGeom>
        </p:spPr>
        <p:txBody>
          <a:bodyPr wrap="none">
            <a:spAutoFit/>
          </a:bodyPr>
          <a:lstStyle/>
          <a:p>
            <a:r>
              <a:rPr lang="it-IT" dirty="0"/>
              <a:t>Onda longitudinale piana (onda di pressione)</a:t>
            </a:r>
          </a:p>
        </p:txBody>
      </p:sp>
    </p:spTree>
    <p:extLst>
      <p:ext uri="{BB962C8B-B14F-4D97-AF65-F5344CB8AC3E}">
        <p14:creationId xmlns:p14="http://schemas.microsoft.com/office/powerpoint/2010/main" val="1888731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6671"/>
            <a:ext cx="2736304" cy="4256473"/>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983809"/>
            <a:ext cx="5836211" cy="3217399"/>
          </a:xfrm>
          <a:prstGeom prst="rect">
            <a:avLst/>
          </a:prstGeom>
        </p:spPr>
      </p:pic>
      <p:sp>
        <p:nvSpPr>
          <p:cNvPr id="5" name="CasellaDiTesto 4"/>
          <p:cNvSpPr txBox="1"/>
          <p:nvPr/>
        </p:nvSpPr>
        <p:spPr>
          <a:xfrm>
            <a:off x="1403648" y="5085184"/>
            <a:ext cx="6569427" cy="646331"/>
          </a:xfrm>
          <a:prstGeom prst="rect">
            <a:avLst/>
          </a:prstGeom>
          <a:noFill/>
        </p:spPr>
        <p:txBody>
          <a:bodyPr wrap="none" rtlCol="0">
            <a:spAutoFit/>
          </a:bodyPr>
          <a:lstStyle/>
          <a:p>
            <a:r>
              <a:rPr lang="it-IT" sz="3600" dirty="0" smtClean="0">
                <a:latin typeface="Comic Sans MS" pitchFamily="66" charset="0"/>
              </a:rPr>
              <a:t>E ora i Greci cosa c’entrano?»</a:t>
            </a:r>
            <a:endParaRPr lang="it-IT" sz="3600" dirty="0">
              <a:latin typeface="Comic Sans MS" pitchFamily="66" charset="0"/>
            </a:endParaRPr>
          </a:p>
        </p:txBody>
      </p:sp>
    </p:spTree>
    <p:extLst>
      <p:ext uri="{BB962C8B-B14F-4D97-AF65-F5344CB8AC3E}">
        <p14:creationId xmlns:p14="http://schemas.microsoft.com/office/powerpoint/2010/main" val="3503230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19" y="71977"/>
            <a:ext cx="8174513" cy="1384995"/>
          </a:xfrm>
          <a:prstGeom prst="rect">
            <a:avLst/>
          </a:prstGeom>
          <a:noFill/>
        </p:spPr>
        <p:txBody>
          <a:bodyPr wrap="square" rtlCol="0">
            <a:spAutoFit/>
          </a:bodyPr>
          <a:lstStyle/>
          <a:p>
            <a:r>
              <a:rPr lang="it-IT" sz="2800" dirty="0" smtClean="0"/>
              <a:t>« I greci amavano molto la musica! Non sai che anche il suono è un’onda che si propaga nell’aria?»</a:t>
            </a:r>
            <a:endParaRPr lang="it-IT" sz="2800" dirty="0"/>
          </a:p>
          <a:p>
            <a:r>
              <a:rPr lang="it-IT" sz="2800" dirty="0" smtClean="0"/>
              <a:t>«Caspita, non ci avevo pensato, spiega meglio.» </a:t>
            </a:r>
            <a:endParaRPr lang="it-IT" sz="2800" dirty="0"/>
          </a:p>
        </p:txBody>
      </p:sp>
      <p:sp>
        <p:nvSpPr>
          <p:cNvPr id="3" name="Rettangolo 2"/>
          <p:cNvSpPr/>
          <p:nvPr/>
        </p:nvSpPr>
        <p:spPr>
          <a:xfrm>
            <a:off x="251518" y="1700808"/>
            <a:ext cx="8352929" cy="4832092"/>
          </a:xfrm>
          <a:prstGeom prst="rect">
            <a:avLst/>
          </a:prstGeom>
        </p:spPr>
        <p:txBody>
          <a:bodyPr wrap="square">
            <a:spAutoFit/>
          </a:bodyPr>
          <a:lstStyle/>
          <a:p>
            <a:r>
              <a:rPr lang="it-IT" sz="2800" dirty="0" smtClean="0"/>
              <a:t>«Allora il suono è generato da movimenti vibratori, </a:t>
            </a:r>
            <a:r>
              <a:rPr lang="it-IT" sz="2800" dirty="0"/>
              <a:t>provenienti </a:t>
            </a:r>
            <a:r>
              <a:rPr lang="it-IT" sz="2800" dirty="0" smtClean="0"/>
              <a:t>da una </a:t>
            </a:r>
            <a:r>
              <a:rPr lang="it-IT" sz="2800" i="1" dirty="0" smtClean="0"/>
              <a:t>sorgente</a:t>
            </a:r>
            <a:r>
              <a:rPr lang="it-IT" sz="2800" dirty="0"/>
              <a:t> del suono, </a:t>
            </a:r>
            <a:r>
              <a:rPr lang="it-IT" sz="2800" dirty="0" smtClean="0"/>
              <a:t>la </a:t>
            </a:r>
            <a:r>
              <a:rPr lang="it-IT" sz="2800" dirty="0"/>
              <a:t>quale trasmette il proprio movimento alle particelle </a:t>
            </a:r>
            <a:r>
              <a:rPr lang="it-IT" sz="2800" dirty="0" smtClean="0"/>
              <a:t>adiacenti  </a:t>
            </a:r>
            <a:r>
              <a:rPr lang="it-IT" sz="2800" dirty="0"/>
              <a:t>grazie alle proprietà meccaniche del </a:t>
            </a:r>
            <a:r>
              <a:rPr lang="it-IT" sz="2800" dirty="0" smtClean="0"/>
              <a:t>mezzo ( es. aria); </a:t>
            </a:r>
          </a:p>
          <a:p>
            <a:r>
              <a:rPr lang="it-IT" sz="2800" dirty="0" smtClean="0"/>
              <a:t>le </a:t>
            </a:r>
            <a:r>
              <a:rPr lang="it-IT" sz="2800" dirty="0"/>
              <a:t>particelle a loro volta, iniziando ad oscillare, trasmettono il movimento alle altre particelle vicine e queste a loro volta ad altre ancora, provocando una variazione locale della pressione; in questo modo, un semplice movimento vibratorio si propaga meccanicamente originando un'</a:t>
            </a:r>
            <a:r>
              <a:rPr lang="it-IT" sz="2800" b="1" dirty="0"/>
              <a:t>onda sonora</a:t>
            </a:r>
            <a:r>
              <a:rPr lang="it-IT" sz="2800" dirty="0"/>
              <a:t> (od </a:t>
            </a:r>
            <a:r>
              <a:rPr lang="it-IT" sz="2800" b="1" dirty="0"/>
              <a:t>onda acustica</a:t>
            </a:r>
            <a:r>
              <a:rPr lang="it-IT" sz="2800" dirty="0"/>
              <a:t>), che è </a:t>
            </a:r>
            <a:r>
              <a:rPr lang="it-IT" sz="2800" dirty="0" smtClean="0"/>
              <a:t>quindi un’</a:t>
            </a:r>
            <a:r>
              <a:rPr lang="it-IT" sz="2800" dirty="0"/>
              <a:t> onda </a:t>
            </a:r>
            <a:r>
              <a:rPr lang="it-IT" sz="2800" dirty="0" smtClean="0"/>
              <a:t>longitudinale»</a:t>
            </a:r>
            <a:endParaRPr lang="it-IT" sz="2800" dirty="0"/>
          </a:p>
        </p:txBody>
      </p:sp>
    </p:spTree>
    <p:extLst>
      <p:ext uri="{BB962C8B-B14F-4D97-AF65-F5344CB8AC3E}">
        <p14:creationId xmlns:p14="http://schemas.microsoft.com/office/powerpoint/2010/main" val="1782805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0805" y="260648"/>
            <a:ext cx="8640960" cy="3539430"/>
          </a:xfrm>
          <a:prstGeom prst="rect">
            <a:avLst/>
          </a:prstGeom>
        </p:spPr>
        <p:txBody>
          <a:bodyPr wrap="square">
            <a:spAutoFit/>
          </a:bodyPr>
          <a:lstStyle/>
          <a:p>
            <a:r>
              <a:rPr lang="it-IT" sz="2800" dirty="0">
                <a:latin typeface="Comic Sans MS" pitchFamily="66" charset="0"/>
              </a:rPr>
              <a:t> </a:t>
            </a:r>
            <a:r>
              <a:rPr lang="it-IT" sz="2800" dirty="0" smtClean="0">
                <a:latin typeface="Comic Sans MS" pitchFamily="66" charset="0"/>
              </a:rPr>
              <a:t>«Bene ora ho capito :</a:t>
            </a:r>
          </a:p>
          <a:p>
            <a:r>
              <a:rPr lang="it-IT" sz="2800" dirty="0" smtClean="0">
                <a:latin typeface="Comic Sans MS" pitchFamily="66" charset="0"/>
              </a:rPr>
              <a:t>il</a:t>
            </a:r>
            <a:r>
              <a:rPr lang="it-IT" sz="2800" dirty="0">
                <a:latin typeface="Comic Sans MS" pitchFamily="66" charset="0"/>
              </a:rPr>
              <a:t> suono è un'oscillazione compiuta dalle </a:t>
            </a:r>
            <a:r>
              <a:rPr lang="it-IT" sz="2800" dirty="0" smtClean="0">
                <a:latin typeface="Comic Sans MS" pitchFamily="66" charset="0"/>
              </a:rPr>
              <a:t>particelle che partono da una sorgente del suono e si propagano</a:t>
            </a:r>
            <a:r>
              <a:rPr lang="it-IT" sz="2800" dirty="0">
                <a:latin typeface="Comic Sans MS" pitchFamily="66" charset="0"/>
              </a:rPr>
              <a:t> </a:t>
            </a:r>
            <a:r>
              <a:rPr lang="it-IT" sz="2800" dirty="0" smtClean="0">
                <a:latin typeface="Comic Sans MS" pitchFamily="66" charset="0"/>
              </a:rPr>
              <a:t>nell’aria trasferendo la loro oscillazione alle particelle di aria vicine.»</a:t>
            </a:r>
          </a:p>
          <a:p>
            <a:endParaRPr lang="it-IT" sz="2800" dirty="0">
              <a:latin typeface="Comic Sans MS" pitchFamily="66" charset="0"/>
            </a:endParaRPr>
          </a:p>
          <a:p>
            <a:endParaRPr lang="it-IT" sz="2800" dirty="0">
              <a:latin typeface="Comic Sans MS" pitchFamily="66" charset="0"/>
            </a:endParaRPr>
          </a:p>
          <a:p>
            <a:endParaRPr lang="it-IT" sz="2800" dirty="0">
              <a:latin typeface="Comic Sans MS" pitchFamily="66"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2009068"/>
            <a:ext cx="1495425" cy="2419350"/>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4522346"/>
            <a:ext cx="1714500" cy="2124075"/>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510" y="2492896"/>
            <a:ext cx="1733550" cy="2628900"/>
          </a:xfrm>
          <a:prstGeom prst="rect">
            <a:avLst/>
          </a:prstGeom>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4058082"/>
            <a:ext cx="1762125" cy="2600325"/>
          </a:xfrm>
          <a:prstGeom prst="rect">
            <a:avLst/>
          </a:prstGeom>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8310" y="2492896"/>
            <a:ext cx="2095500" cy="2190750"/>
          </a:xfrm>
          <a:prstGeom prst="rect">
            <a:avLst/>
          </a:prstGeom>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2427" y="4698460"/>
            <a:ext cx="2190750" cy="2085975"/>
          </a:xfrm>
          <a:prstGeom prst="rect">
            <a:avLst/>
          </a:prstGeom>
        </p:spPr>
      </p:pic>
    </p:spTree>
    <p:extLst>
      <p:ext uri="{BB962C8B-B14F-4D97-AF65-F5344CB8AC3E}">
        <p14:creationId xmlns:p14="http://schemas.microsoft.com/office/powerpoint/2010/main" val="865728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1545" y="404664"/>
            <a:ext cx="7802791" cy="4524315"/>
          </a:xfrm>
          <a:prstGeom prst="rect">
            <a:avLst/>
          </a:prstGeom>
        </p:spPr>
        <p:txBody>
          <a:bodyPr wrap="square">
            <a:spAutoFit/>
          </a:bodyPr>
          <a:lstStyle/>
          <a:p>
            <a:r>
              <a:rPr lang="it-IT" sz="3200" dirty="0" smtClean="0"/>
              <a:t>«Ora Nick ti spiego cos’è un diapason:</a:t>
            </a:r>
          </a:p>
          <a:p>
            <a:endParaRPr lang="it-IT" sz="3200" dirty="0"/>
          </a:p>
          <a:p>
            <a:r>
              <a:rPr lang="it-IT" sz="3200" dirty="0" smtClean="0"/>
              <a:t>Il </a:t>
            </a:r>
            <a:r>
              <a:rPr lang="it-IT" sz="3200" dirty="0"/>
              <a:t> </a:t>
            </a:r>
            <a:r>
              <a:rPr lang="it-IT" sz="3200" b="1" dirty="0"/>
              <a:t>diapason</a:t>
            </a:r>
            <a:r>
              <a:rPr lang="it-IT" sz="3200" dirty="0"/>
              <a:t> </a:t>
            </a:r>
            <a:r>
              <a:rPr lang="it-IT" sz="3200" dirty="0" smtClean="0"/>
              <a:t>è uno </a:t>
            </a:r>
            <a:r>
              <a:rPr lang="it-IT" sz="3200" dirty="0"/>
              <a:t>strumento acustico per generare una nota standard sulla quale si accordano gli strumenti musicali.</a:t>
            </a:r>
          </a:p>
          <a:p>
            <a:r>
              <a:rPr lang="it-IT" sz="3200" dirty="0"/>
              <a:t>Se ne conoscono di vari tipi. Il più antico, e anche il più noto, consiste in una forcella di </a:t>
            </a:r>
            <a:r>
              <a:rPr lang="it-IT" sz="3200" dirty="0" smtClean="0"/>
              <a:t>acciaio che </a:t>
            </a:r>
            <a:r>
              <a:rPr lang="it-IT" sz="3200" dirty="0"/>
              <a:t>quando viene percossa produce un suono molto puro</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56" y="1124744"/>
            <a:ext cx="1016000" cy="4445000"/>
          </a:xfrm>
          <a:prstGeom prst="rect">
            <a:avLst/>
          </a:prstGeom>
        </p:spPr>
      </p:pic>
    </p:spTree>
    <p:extLst>
      <p:ext uri="{BB962C8B-B14F-4D97-AF65-F5344CB8AC3E}">
        <p14:creationId xmlns:p14="http://schemas.microsoft.com/office/powerpoint/2010/main" val="2329706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692696"/>
            <a:ext cx="8172400" cy="3539430"/>
          </a:xfrm>
          <a:prstGeom prst="rect">
            <a:avLst/>
          </a:prstGeom>
        </p:spPr>
        <p:txBody>
          <a:bodyPr wrap="square">
            <a:spAutoFit/>
          </a:bodyPr>
          <a:lstStyle/>
          <a:p>
            <a:r>
              <a:rPr lang="it-IT" sz="2800" dirty="0"/>
              <a:t>La frequenza alla quale il diapason oscilla dipende dalle proprietà elastiche del materiale di cui è costituito, dalla lunghezza e dalla distanza fra i rami della forcella: è possibile reperire in commercio diapason tarati per emettere note diverse. Il più comune è il diapason in </a:t>
            </a:r>
            <a:r>
              <a:rPr lang="it-IT" sz="2800" dirty="0" smtClean="0"/>
              <a:t>La, </a:t>
            </a:r>
            <a:r>
              <a:rPr lang="it-IT" sz="2800" dirty="0"/>
              <a:t>che oscilla a una frequenza di 440 </a:t>
            </a:r>
            <a:r>
              <a:rPr lang="it-IT" sz="2800" dirty="0" smtClean="0"/>
              <a:t>Hertz, </a:t>
            </a:r>
            <a:r>
              <a:rPr lang="it-IT" sz="2800" dirty="0"/>
              <a:t>corrispondente al La della quarta ottava del </a:t>
            </a:r>
            <a:r>
              <a:rPr lang="it-IT" sz="2800" dirty="0" smtClean="0"/>
              <a:t>pianoforte ed </a:t>
            </a:r>
            <a:r>
              <a:rPr lang="it-IT" sz="2800" dirty="0"/>
              <a:t>è utilizzato per accordare gli strumenti.</a:t>
            </a:r>
          </a:p>
        </p:txBody>
      </p:sp>
    </p:spTree>
    <p:extLst>
      <p:ext uri="{BB962C8B-B14F-4D97-AF65-F5344CB8AC3E}">
        <p14:creationId xmlns:p14="http://schemas.microsoft.com/office/powerpoint/2010/main" val="1953150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980728"/>
            <a:ext cx="7704856" cy="2677656"/>
          </a:xfrm>
          <a:prstGeom prst="rect">
            <a:avLst/>
          </a:prstGeom>
        </p:spPr>
        <p:txBody>
          <a:bodyPr wrap="square">
            <a:spAutoFit/>
          </a:bodyPr>
          <a:lstStyle/>
          <a:p>
            <a:r>
              <a:rPr lang="it-IT" sz="2800" dirty="0"/>
              <a:t>I greci utilizzavano il termine "diapason" per indicare quella che oggi è detta ottava, ovvero l'intervallo compreso tra una nota e un'altra di frequenza doppia. L'etimologia del termine infatti deriva dal greco </a:t>
            </a:r>
            <a:r>
              <a:rPr lang="it-IT" sz="2800" dirty="0" err="1"/>
              <a:t>διά</a:t>
            </a:r>
            <a:r>
              <a:rPr lang="it-IT" sz="2800" dirty="0"/>
              <a:t> πα</a:t>
            </a:r>
            <a:r>
              <a:rPr lang="it-IT" sz="2800" dirty="0" err="1"/>
              <a:t>σῶν</a:t>
            </a:r>
            <a:r>
              <a:rPr lang="it-IT" sz="2800" dirty="0"/>
              <a:t> ("</a:t>
            </a:r>
            <a:r>
              <a:rPr lang="it-IT" sz="2800" dirty="0" err="1"/>
              <a:t>diá</a:t>
            </a:r>
            <a:r>
              <a:rPr lang="it-IT" sz="2800" dirty="0"/>
              <a:t> </a:t>
            </a:r>
            <a:r>
              <a:rPr lang="it-IT" sz="2800" dirty="0" err="1"/>
              <a:t>pasôn</a:t>
            </a:r>
            <a:r>
              <a:rPr lang="it-IT" sz="2800" dirty="0"/>
              <a:t>") col significato di </a:t>
            </a:r>
            <a:r>
              <a:rPr lang="it-IT" sz="2800" i="1" dirty="0"/>
              <a:t>attraverso tutte (le note)</a:t>
            </a:r>
            <a:r>
              <a:rPr lang="it-IT" sz="2800" dirty="0"/>
              <a:t>.</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345" y="3419953"/>
            <a:ext cx="1714500" cy="2667000"/>
          </a:xfrm>
          <a:prstGeom prst="rect">
            <a:avLst/>
          </a:prstGeom>
        </p:spPr>
      </p:pic>
      <p:sp>
        <p:nvSpPr>
          <p:cNvPr id="4" name="CasellaDiTesto 3"/>
          <p:cNvSpPr txBox="1"/>
          <p:nvPr/>
        </p:nvSpPr>
        <p:spPr>
          <a:xfrm>
            <a:off x="26018" y="4014789"/>
            <a:ext cx="7018460" cy="738664"/>
          </a:xfrm>
          <a:prstGeom prst="rect">
            <a:avLst/>
          </a:prstGeom>
          <a:noFill/>
        </p:spPr>
        <p:txBody>
          <a:bodyPr wrap="none" rtlCol="0">
            <a:spAutoFit/>
          </a:bodyPr>
          <a:lstStyle/>
          <a:p>
            <a:r>
              <a:rPr lang="it-IT" sz="2400" b="1" dirty="0" smtClean="0"/>
              <a:t>Suono puro : rappresentato da una sinusoide perfetta</a:t>
            </a:r>
          </a:p>
          <a:p>
            <a:endParaRPr lang="it-IT" b="1" dirty="0"/>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4595479"/>
            <a:ext cx="4248472" cy="2136658"/>
          </a:xfrm>
          <a:prstGeom prst="rect">
            <a:avLst/>
          </a:prstGeom>
        </p:spPr>
      </p:pic>
    </p:spTree>
    <p:extLst>
      <p:ext uri="{BB962C8B-B14F-4D97-AF65-F5344CB8AC3E}">
        <p14:creationId xmlns:p14="http://schemas.microsoft.com/office/powerpoint/2010/main" val="2831202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79" y="1196752"/>
            <a:ext cx="5709683" cy="3256185"/>
          </a:xfrm>
          <a:prstGeom prst="rect">
            <a:avLst/>
          </a:prstGeom>
        </p:spPr>
      </p:pic>
      <p:sp>
        <p:nvSpPr>
          <p:cNvPr id="3" name="CasellaDiTesto 2"/>
          <p:cNvSpPr txBox="1"/>
          <p:nvPr/>
        </p:nvSpPr>
        <p:spPr>
          <a:xfrm>
            <a:off x="215926" y="499309"/>
            <a:ext cx="8755602" cy="523220"/>
          </a:xfrm>
          <a:prstGeom prst="rect">
            <a:avLst/>
          </a:prstGeom>
          <a:noFill/>
        </p:spPr>
        <p:txBody>
          <a:bodyPr wrap="none" rtlCol="0">
            <a:spAutoFit/>
          </a:bodyPr>
          <a:lstStyle/>
          <a:p>
            <a:r>
              <a:rPr lang="it-IT" sz="2800" b="1" dirty="0" smtClean="0">
                <a:solidFill>
                  <a:srgbClr val="FF0000"/>
                </a:solidFill>
              </a:rPr>
              <a:t>La distanza tra due picchi di un’onda= lunghezza d’onda= </a:t>
            </a:r>
            <a:r>
              <a:rPr lang="el-GR" sz="2800" b="1" dirty="0" smtClean="0">
                <a:solidFill>
                  <a:srgbClr val="FF0000"/>
                </a:solidFill>
              </a:rPr>
              <a:t>λ</a:t>
            </a:r>
            <a:endParaRPr lang="it-IT" sz="2800" b="1" dirty="0">
              <a:solidFill>
                <a:srgbClr val="FF0000"/>
              </a:solidFill>
            </a:endParaRPr>
          </a:p>
        </p:txBody>
      </p:sp>
      <p:sp>
        <p:nvSpPr>
          <p:cNvPr id="4" name="CasellaDiTesto 3"/>
          <p:cNvSpPr txBox="1"/>
          <p:nvPr/>
        </p:nvSpPr>
        <p:spPr>
          <a:xfrm>
            <a:off x="446876" y="4682460"/>
            <a:ext cx="8552341" cy="2677656"/>
          </a:xfrm>
          <a:prstGeom prst="rect">
            <a:avLst/>
          </a:prstGeom>
          <a:noFill/>
        </p:spPr>
        <p:txBody>
          <a:bodyPr wrap="none" rtlCol="0">
            <a:spAutoFit/>
          </a:bodyPr>
          <a:lstStyle/>
          <a:p>
            <a:r>
              <a:rPr lang="it-IT" sz="2800" b="1" dirty="0" smtClean="0">
                <a:solidFill>
                  <a:srgbClr val="FF0000"/>
                </a:solidFill>
              </a:rPr>
              <a:t>Frequenza f di un’onda = numero di picchi in un secondo</a:t>
            </a:r>
          </a:p>
          <a:p>
            <a:r>
              <a:rPr lang="it-IT" sz="2800" b="1" dirty="0" smtClean="0">
                <a:solidFill>
                  <a:srgbClr val="FF0000"/>
                </a:solidFill>
              </a:rPr>
              <a:t>Periodo T = tempo impiegato a completare un ciclo</a:t>
            </a:r>
          </a:p>
          <a:p>
            <a:r>
              <a:rPr lang="it-IT" sz="2800" b="1" dirty="0">
                <a:solidFill>
                  <a:srgbClr val="FF0000"/>
                </a:solidFill>
              </a:rPr>
              <a:t> </a:t>
            </a:r>
            <a:r>
              <a:rPr lang="it-IT" sz="2800" b="1" dirty="0" smtClean="0">
                <a:solidFill>
                  <a:srgbClr val="FF0000"/>
                </a:solidFill>
              </a:rPr>
              <a:t>                                       f = 1/T</a:t>
            </a:r>
          </a:p>
          <a:p>
            <a:endParaRPr lang="it-IT" sz="2800" b="1" dirty="0">
              <a:solidFill>
                <a:srgbClr val="FF0000"/>
              </a:solidFill>
            </a:endParaRPr>
          </a:p>
          <a:p>
            <a:endParaRPr lang="it-IT" sz="2800" b="1" dirty="0" smtClean="0">
              <a:solidFill>
                <a:srgbClr val="FF0000"/>
              </a:solidFill>
            </a:endParaRPr>
          </a:p>
          <a:p>
            <a:endParaRPr lang="it-IT" sz="2800" b="1" dirty="0">
              <a:solidFill>
                <a:srgbClr val="FF0000"/>
              </a:solidFill>
            </a:endParaRPr>
          </a:p>
        </p:txBody>
      </p:sp>
      <p:sp>
        <p:nvSpPr>
          <p:cNvPr id="5" name="CasellaDiTesto 4"/>
          <p:cNvSpPr txBox="1"/>
          <p:nvPr/>
        </p:nvSpPr>
        <p:spPr>
          <a:xfrm>
            <a:off x="755576" y="6021288"/>
            <a:ext cx="4176464" cy="523220"/>
          </a:xfrm>
          <a:prstGeom prst="rect">
            <a:avLst/>
          </a:prstGeom>
          <a:noFill/>
        </p:spPr>
        <p:txBody>
          <a:bodyPr wrap="square" rtlCol="0">
            <a:spAutoFit/>
          </a:bodyPr>
          <a:lstStyle/>
          <a:p>
            <a:r>
              <a:rPr lang="it-IT" sz="2800" dirty="0" smtClean="0"/>
              <a:t>nm = Nanometro =   10</a:t>
            </a:r>
            <a:r>
              <a:rPr lang="it-IT" sz="2800" baseline="30000" dirty="0" smtClean="0"/>
              <a:t>-9</a:t>
            </a:r>
            <a:r>
              <a:rPr lang="it-IT" sz="2800" dirty="0" smtClean="0"/>
              <a:t> m</a:t>
            </a:r>
            <a:endParaRPr lang="it-IT" sz="2800" dirty="0"/>
          </a:p>
        </p:txBody>
      </p:sp>
    </p:spTree>
    <p:extLst>
      <p:ext uri="{BB962C8B-B14F-4D97-AF65-F5344CB8AC3E}">
        <p14:creationId xmlns:p14="http://schemas.microsoft.com/office/powerpoint/2010/main" val="1928889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6122" y="1256516"/>
            <a:ext cx="7560840" cy="4154984"/>
          </a:xfrm>
          <a:prstGeom prst="rect">
            <a:avLst/>
          </a:prstGeom>
        </p:spPr>
        <p:txBody>
          <a:bodyPr wrap="square">
            <a:spAutoFit/>
          </a:bodyPr>
          <a:lstStyle/>
          <a:p>
            <a:pPr algn="ctr"/>
            <a:r>
              <a:rPr lang="it-IT" sz="2800" dirty="0" smtClean="0">
                <a:solidFill>
                  <a:srgbClr val="002060"/>
                </a:solidFill>
                <a:latin typeface="Comic Sans MS" pitchFamily="66" charset="0"/>
              </a:rPr>
              <a:t>Il monocordo</a:t>
            </a:r>
            <a:r>
              <a:rPr lang="it-IT" dirty="0" smtClean="0"/>
              <a:t>. </a:t>
            </a:r>
          </a:p>
          <a:p>
            <a:pPr algn="ctr"/>
            <a:endParaRPr lang="it-IT" dirty="0" smtClean="0"/>
          </a:p>
          <a:p>
            <a:pPr algn="ctr"/>
            <a:r>
              <a:rPr lang="it-IT" sz="2000" dirty="0" smtClean="0">
                <a:solidFill>
                  <a:srgbClr val="002060"/>
                </a:solidFill>
                <a:latin typeface="Comic Sans MS" pitchFamily="66" charset="0"/>
              </a:rPr>
              <a:t>Questo </a:t>
            </a:r>
            <a:r>
              <a:rPr lang="it-IT" sz="2000" dirty="0">
                <a:solidFill>
                  <a:srgbClr val="002060"/>
                </a:solidFill>
                <a:latin typeface="Comic Sans MS" pitchFamily="66" charset="0"/>
              </a:rPr>
              <a:t>strumento fu inventato e utilizzato da Pitagora per i suoi studi di teoria musicale. Come il suo stesso nome suggerisce, era composto da una sola corda, tesa tra due ponticelli sopra una cassa armonica; sotto la corda un terzo ponticello intermedio e mobile consentiva di dividere la corda stessa a piacere, dando origine a suoni diversi. Pitagora fu il primo a fondare lo studio della musica su basi matematiche</a:t>
            </a:r>
            <a:r>
              <a:rPr lang="it-IT" sz="2000" dirty="0" smtClean="0">
                <a:solidFill>
                  <a:srgbClr val="002060"/>
                </a:solidFill>
                <a:latin typeface="Comic Sans MS" pitchFamily="66" charset="0"/>
              </a:rPr>
              <a:t>.</a:t>
            </a:r>
          </a:p>
          <a:p>
            <a:endParaRPr lang="it-IT" dirty="0" smtClean="0"/>
          </a:p>
          <a:p>
            <a:r>
              <a:rPr lang="it-IT" dirty="0" smtClean="0"/>
              <a:t>                                                  </a:t>
            </a:r>
            <a:r>
              <a:rPr lang="it-IT" sz="2400" b="1" dirty="0" smtClean="0">
                <a:solidFill>
                  <a:srgbClr val="FF0000"/>
                </a:solidFill>
                <a:latin typeface="Comic Sans MS" pitchFamily="66" charset="0"/>
                <a:hlinkClick r:id="rId3" action="ppaction://hlinkfile"/>
              </a:rPr>
              <a:t>video monocordo</a:t>
            </a:r>
            <a:endParaRPr lang="it-IT" sz="2400" b="1" dirty="0" smtClean="0">
              <a:solidFill>
                <a:srgbClr val="FF0000"/>
              </a:solidFill>
              <a:latin typeface="Comic Sans MS" pitchFamily="66" charset="0"/>
            </a:endParaRPr>
          </a:p>
          <a:p>
            <a:r>
              <a:rPr lang="it-IT" dirty="0"/>
              <a:t/>
            </a:r>
            <a:br>
              <a:rPr lang="it-IT" dirty="0"/>
            </a:br>
            <a:endParaRPr lang="it-IT" dirty="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372" y="246866"/>
            <a:ext cx="3810000" cy="1009650"/>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878" y="5157192"/>
            <a:ext cx="3793494" cy="1517398"/>
          </a:xfrm>
          <a:prstGeom prst="rect">
            <a:avLst/>
          </a:prstGeom>
        </p:spPr>
      </p:pic>
      <p:pic>
        <p:nvPicPr>
          <p:cNvPr id="5" name="Immagine 4" descr="http://2.bp.blogspot.com/-f_YuqLxNwbA/UGKamqY_gCI/AAAAAAAABHw/PtrpGi6Y820/s320/pitagora.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7266828" y="215704"/>
            <a:ext cx="1548953" cy="1618992"/>
          </a:xfrm>
          <a:prstGeom prst="rect">
            <a:avLst/>
          </a:prstGeom>
          <a:noFill/>
          <a:ln>
            <a:noFill/>
          </a:ln>
        </p:spPr>
      </p:pic>
    </p:spTree>
    <p:extLst>
      <p:ext uri="{BB962C8B-B14F-4D97-AF65-F5344CB8AC3E}">
        <p14:creationId xmlns:p14="http://schemas.microsoft.com/office/powerpoint/2010/main" val="585339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0528" y="332656"/>
            <a:ext cx="9468544" cy="5632311"/>
          </a:xfrm>
          <a:prstGeom prst="rect">
            <a:avLst/>
          </a:prstGeom>
        </p:spPr>
        <p:txBody>
          <a:bodyPr wrap="square">
            <a:spAutoFit/>
          </a:bodyPr>
          <a:lstStyle/>
          <a:p>
            <a:pPr algn="ctr"/>
            <a:r>
              <a:rPr lang="it-IT" sz="4000" dirty="0"/>
              <a:t>Dalle sue sperimentazioni sul </a:t>
            </a:r>
            <a:endParaRPr lang="it-IT" sz="4000" dirty="0" smtClean="0"/>
          </a:p>
          <a:p>
            <a:pPr algn="ctr"/>
            <a:r>
              <a:rPr lang="it-IT" sz="4000" dirty="0" smtClean="0"/>
              <a:t>monocordo </a:t>
            </a:r>
            <a:r>
              <a:rPr lang="it-IT" sz="4000" dirty="0"/>
              <a:t>capì </a:t>
            </a:r>
            <a:r>
              <a:rPr lang="it-IT" sz="4000" dirty="0" smtClean="0"/>
              <a:t>che </a:t>
            </a:r>
            <a:r>
              <a:rPr lang="it-IT" sz="4000" dirty="0"/>
              <a:t>una corda </a:t>
            </a:r>
            <a:endParaRPr lang="it-IT" sz="4000" dirty="0" smtClean="0"/>
          </a:p>
          <a:p>
            <a:pPr algn="ctr"/>
            <a:r>
              <a:rPr lang="it-IT" sz="4000" dirty="0" smtClean="0"/>
              <a:t>messa </a:t>
            </a:r>
            <a:r>
              <a:rPr lang="it-IT" sz="4000" dirty="0"/>
              <a:t>in vibrazione produce </a:t>
            </a:r>
            <a:endParaRPr lang="it-IT" sz="4000" dirty="0" smtClean="0"/>
          </a:p>
          <a:p>
            <a:pPr algn="ctr"/>
            <a:r>
              <a:rPr lang="it-IT" sz="4000" dirty="0" smtClean="0"/>
              <a:t>un </a:t>
            </a:r>
            <a:r>
              <a:rPr lang="it-IT" sz="4000" dirty="0"/>
              <a:t>suono la cui “altezza” </a:t>
            </a:r>
            <a:endParaRPr lang="it-IT" sz="4000" dirty="0" smtClean="0"/>
          </a:p>
          <a:p>
            <a:pPr algn="ctr"/>
            <a:r>
              <a:rPr lang="it-IT" sz="4000" dirty="0" smtClean="0"/>
              <a:t>percepita </a:t>
            </a:r>
            <a:r>
              <a:rPr lang="it-IT" sz="4000" dirty="0"/>
              <a:t>dall’orecchio umano </a:t>
            </a:r>
            <a:r>
              <a:rPr lang="it-IT" sz="4000" dirty="0" smtClean="0"/>
              <a:t>è</a:t>
            </a:r>
          </a:p>
          <a:p>
            <a:pPr algn="ctr"/>
            <a:r>
              <a:rPr lang="it-IT" sz="4000" dirty="0" smtClean="0"/>
              <a:t> </a:t>
            </a:r>
            <a:r>
              <a:rPr lang="it-IT" sz="4000" dirty="0"/>
              <a:t>in stretta relazione </a:t>
            </a:r>
            <a:r>
              <a:rPr lang="it-IT" sz="4000" dirty="0" smtClean="0"/>
              <a:t>con </a:t>
            </a:r>
            <a:r>
              <a:rPr lang="it-IT" sz="4000" dirty="0"/>
              <a:t>la lunghezza </a:t>
            </a:r>
            <a:endParaRPr lang="it-IT" sz="4000" dirty="0" smtClean="0"/>
          </a:p>
          <a:p>
            <a:pPr algn="ctr"/>
            <a:r>
              <a:rPr lang="it-IT" sz="4000" dirty="0" smtClean="0"/>
              <a:t>della </a:t>
            </a:r>
            <a:r>
              <a:rPr lang="it-IT" sz="4000" dirty="0"/>
              <a:t>corda stessa</a:t>
            </a:r>
            <a:r>
              <a:rPr lang="it-IT" sz="4000" dirty="0" smtClean="0"/>
              <a:t>.</a:t>
            </a:r>
          </a:p>
          <a:p>
            <a:pPr algn="ctr"/>
            <a:r>
              <a:rPr lang="it-IT" sz="4000" dirty="0"/>
              <a:t/>
            </a:r>
            <a:br>
              <a:rPr lang="it-IT" sz="4000" dirty="0"/>
            </a:br>
            <a:endParaRPr lang="it-IT" sz="4000" dirty="0"/>
          </a:p>
        </p:txBody>
      </p:sp>
    </p:spTree>
    <p:extLst>
      <p:ext uri="{BB962C8B-B14F-4D97-AF65-F5344CB8AC3E}">
        <p14:creationId xmlns:p14="http://schemas.microsoft.com/office/powerpoint/2010/main" val="305307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normAutofit/>
          </a:bodyPr>
          <a:lstStyle/>
          <a:p>
            <a:r>
              <a:rPr lang="it-IT" sz="4800" b="1" dirty="0" smtClean="0">
                <a:solidFill>
                  <a:srgbClr val="FF0000"/>
                </a:solidFill>
                <a:latin typeface="Comic Sans MS" pitchFamily="66" charset="0"/>
              </a:rPr>
              <a:t>Onda su onda</a:t>
            </a:r>
            <a:endParaRPr lang="it-IT" sz="4800" b="1" dirty="0">
              <a:solidFill>
                <a:srgbClr val="FF0000"/>
              </a:solidFill>
              <a:latin typeface="Comic Sans MS" pitchFamily="66" charset="0"/>
            </a:endParaRP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769" y="1025669"/>
            <a:ext cx="4176464" cy="5675027"/>
          </a:xfrm>
          <a:prstGeom prst="rect">
            <a:avLst/>
          </a:prstGeom>
        </p:spPr>
      </p:pic>
    </p:spTree>
    <p:extLst>
      <p:ext uri="{BB962C8B-B14F-4D97-AF65-F5344CB8AC3E}">
        <p14:creationId xmlns:p14="http://schemas.microsoft.com/office/powerpoint/2010/main" val="2631986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476672"/>
            <a:ext cx="8136904" cy="5693866"/>
          </a:xfrm>
          <a:prstGeom prst="rect">
            <a:avLst/>
          </a:prstGeom>
        </p:spPr>
        <p:txBody>
          <a:bodyPr wrap="square">
            <a:spAutoFit/>
          </a:bodyPr>
          <a:lstStyle/>
          <a:p>
            <a:r>
              <a:rPr lang="it-IT" sz="4000" dirty="0"/>
              <a:t>C</a:t>
            </a:r>
            <a:r>
              <a:rPr lang="it-IT" sz="3600" dirty="0"/>
              <a:t>erto, Pitagora non poteva arrivare a concepire il legame tra l’altezza di un suono e la frequenza dell’onda sonora associata; più semplicemente si accorse che più la corda è lunga, più la nota prodotta viene avvertita come “bassa” o “grave”; al contrario una corda più corta produce una nota che viene riconosciuta come più “alta” o “acuta”.</a:t>
            </a:r>
            <a:br>
              <a:rPr lang="it-IT" sz="3600" dirty="0"/>
            </a:br>
            <a:endParaRPr lang="it-IT" sz="3600" dirty="0"/>
          </a:p>
        </p:txBody>
      </p:sp>
    </p:spTree>
    <p:extLst>
      <p:ext uri="{BB962C8B-B14F-4D97-AF65-F5344CB8AC3E}">
        <p14:creationId xmlns:p14="http://schemas.microsoft.com/office/powerpoint/2010/main" val="2430070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8520" y="476672"/>
            <a:ext cx="9684568" cy="7294305"/>
          </a:xfrm>
          <a:prstGeom prst="rect">
            <a:avLst/>
          </a:prstGeom>
        </p:spPr>
        <p:txBody>
          <a:bodyPr wrap="square">
            <a:spAutoFit/>
          </a:bodyPr>
          <a:lstStyle/>
          <a:p>
            <a:pPr algn="ctr"/>
            <a:r>
              <a:rPr lang="it-IT" sz="3600" dirty="0"/>
              <a:t>Ma il grande matematico greco non si fermò a questa </a:t>
            </a:r>
            <a:r>
              <a:rPr lang="it-IT" sz="3600" dirty="0" smtClean="0"/>
              <a:t>elementare </a:t>
            </a:r>
            <a:r>
              <a:rPr lang="it-IT" sz="3600" dirty="0"/>
              <a:t>considerazione. </a:t>
            </a:r>
            <a:endParaRPr lang="it-IT" sz="3600" dirty="0" smtClean="0"/>
          </a:p>
          <a:p>
            <a:pPr algn="ctr"/>
            <a:r>
              <a:rPr lang="it-IT" sz="3600" dirty="0" smtClean="0"/>
              <a:t>Ebbe </a:t>
            </a:r>
            <a:r>
              <a:rPr lang="it-IT" sz="3600" dirty="0"/>
              <a:t>infatti l’idea di associare ogni nota ad un numero, precisamente l’inverso della lunghezza </a:t>
            </a:r>
            <a:endParaRPr lang="it-IT" sz="3600" dirty="0" smtClean="0"/>
          </a:p>
          <a:p>
            <a:pPr algn="ctr"/>
            <a:r>
              <a:rPr lang="it-IT" sz="3600" dirty="0" smtClean="0"/>
              <a:t>della </a:t>
            </a:r>
            <a:r>
              <a:rPr lang="it-IT" sz="3600" dirty="0"/>
              <a:t>corda responsabile della generazione del suono stesso. </a:t>
            </a:r>
            <a:endParaRPr lang="it-IT" sz="3600" dirty="0" smtClean="0"/>
          </a:p>
          <a:p>
            <a:pPr algn="ctr"/>
            <a:endParaRPr lang="it-IT" sz="3600" dirty="0"/>
          </a:p>
          <a:p>
            <a:pPr algn="ctr"/>
            <a:r>
              <a:rPr lang="it-IT" sz="3600" dirty="0" smtClean="0"/>
              <a:t>Ad </a:t>
            </a:r>
            <a:r>
              <a:rPr lang="it-IT" sz="3600" dirty="0"/>
              <a:t>esempio, associò al numero 1 la </a:t>
            </a:r>
            <a:r>
              <a:rPr lang="it-IT" sz="3600" dirty="0" smtClean="0"/>
              <a:t>nota</a:t>
            </a:r>
          </a:p>
          <a:p>
            <a:pPr algn="ctr"/>
            <a:r>
              <a:rPr lang="it-IT" sz="3600" dirty="0" smtClean="0"/>
              <a:t> </a:t>
            </a:r>
            <a:r>
              <a:rPr lang="it-IT" sz="3600" dirty="0"/>
              <a:t>prodotta da </a:t>
            </a:r>
            <a:r>
              <a:rPr lang="it-IT" sz="3600" dirty="0" smtClean="0"/>
              <a:t>una </a:t>
            </a:r>
            <a:r>
              <a:rPr lang="it-IT" sz="3600" dirty="0"/>
              <a:t>corda lunga 1 </a:t>
            </a:r>
            <a:r>
              <a:rPr lang="it-IT" sz="3600" dirty="0" smtClean="0"/>
              <a:t>metro</a:t>
            </a:r>
          </a:p>
          <a:p>
            <a:pPr algn="ctr"/>
            <a:r>
              <a:rPr lang="it-IT" sz="3600" dirty="0" smtClean="0"/>
              <a:t> </a:t>
            </a:r>
            <a:r>
              <a:rPr lang="it-IT" sz="3600" dirty="0"/>
              <a:t>e al numero 2 la nota prodotta </a:t>
            </a:r>
            <a:endParaRPr lang="it-IT" sz="3600" dirty="0" smtClean="0"/>
          </a:p>
          <a:p>
            <a:pPr algn="ctr"/>
            <a:r>
              <a:rPr lang="it-IT" sz="3600" dirty="0" smtClean="0"/>
              <a:t>da </a:t>
            </a:r>
            <a:r>
              <a:rPr lang="it-IT" sz="3600" dirty="0"/>
              <a:t>una corda lunga mezzo metro</a:t>
            </a:r>
            <a:r>
              <a:rPr lang="it-IT" sz="3600" dirty="0" smtClean="0"/>
              <a:t>.</a:t>
            </a:r>
          </a:p>
          <a:p>
            <a:pPr algn="ctr"/>
            <a:r>
              <a:rPr lang="it-IT" sz="3600" dirty="0"/>
              <a:t/>
            </a:r>
            <a:br>
              <a:rPr lang="it-IT" sz="3600" dirty="0"/>
            </a:br>
            <a:endParaRPr lang="it-IT" sz="3600" dirty="0"/>
          </a:p>
        </p:txBody>
      </p:sp>
    </p:spTree>
    <p:extLst>
      <p:ext uri="{BB962C8B-B14F-4D97-AF65-F5344CB8AC3E}">
        <p14:creationId xmlns:p14="http://schemas.microsoft.com/office/powerpoint/2010/main" val="1591037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476672"/>
            <a:ext cx="8100392" cy="5016758"/>
          </a:xfrm>
          <a:prstGeom prst="rect">
            <a:avLst/>
          </a:prstGeom>
        </p:spPr>
        <p:txBody>
          <a:bodyPr wrap="square">
            <a:spAutoFit/>
          </a:bodyPr>
          <a:lstStyle/>
          <a:p>
            <a:pPr algn="ctr"/>
            <a:r>
              <a:rPr lang="it-IT" sz="3200" dirty="0"/>
              <a:t>Grazie a questo utilizzo dell’inverso della lunghezza, note più acute risultano associate a numeri più grandi, in modo da conciliare l'altezza della nota con la grandezza</a:t>
            </a:r>
          </a:p>
          <a:p>
            <a:pPr algn="ctr"/>
            <a:r>
              <a:rPr lang="it-IT" sz="3200" dirty="0"/>
              <a:t> del numero che la rappresenta.</a:t>
            </a:r>
            <a:br>
              <a:rPr lang="it-IT" sz="3200" dirty="0"/>
            </a:br>
            <a:r>
              <a:rPr lang="it-IT" sz="3200" dirty="0"/>
              <a:t>Inoltre, adoperando questo metodo, ogni nota risulta contraddistinta da un numero che è di fatto proporzionale alla propria frequenza.</a:t>
            </a:r>
            <a:br>
              <a:rPr lang="it-IT" sz="3200" dirty="0"/>
            </a:br>
            <a:r>
              <a:rPr lang="it-IT" sz="3200" dirty="0"/>
              <a:t/>
            </a:r>
            <a:br>
              <a:rPr lang="it-IT" sz="3200" dirty="0"/>
            </a:br>
            <a:endParaRPr lang="it-IT" sz="3200" dirty="0"/>
          </a:p>
        </p:txBody>
      </p:sp>
    </p:spTree>
    <p:extLst>
      <p:ext uri="{BB962C8B-B14F-4D97-AF65-F5344CB8AC3E}">
        <p14:creationId xmlns:p14="http://schemas.microsoft.com/office/powerpoint/2010/main" val="2860126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04664"/>
            <a:ext cx="7200799" cy="5841612"/>
          </a:xfrm>
          <a:prstGeom prst="rect">
            <a:avLst/>
          </a:prstGeom>
        </p:spPr>
      </p:pic>
    </p:spTree>
    <p:extLst>
      <p:ext uri="{BB962C8B-B14F-4D97-AF65-F5344CB8AC3E}">
        <p14:creationId xmlns:p14="http://schemas.microsoft.com/office/powerpoint/2010/main" val="2863547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76672"/>
            <a:ext cx="7094122" cy="5040560"/>
          </a:xfrm>
          <a:prstGeom prst="rect">
            <a:avLst/>
          </a:prstGeom>
        </p:spPr>
      </p:pic>
    </p:spTree>
    <p:extLst>
      <p:ext uri="{BB962C8B-B14F-4D97-AF65-F5344CB8AC3E}">
        <p14:creationId xmlns:p14="http://schemas.microsoft.com/office/powerpoint/2010/main" val="2944852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88640"/>
            <a:ext cx="7488832" cy="5638310"/>
          </a:xfrm>
          <a:prstGeom prst="rect">
            <a:avLst/>
          </a:prstGeom>
        </p:spPr>
      </p:pic>
    </p:spTree>
    <p:extLst>
      <p:ext uri="{BB962C8B-B14F-4D97-AF65-F5344CB8AC3E}">
        <p14:creationId xmlns:p14="http://schemas.microsoft.com/office/powerpoint/2010/main" val="1027330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3" y="548680"/>
            <a:ext cx="7077463" cy="5328592"/>
          </a:xfrm>
          <a:prstGeom prst="rect">
            <a:avLst/>
          </a:prstGeom>
        </p:spPr>
      </p:pic>
    </p:spTree>
    <p:extLst>
      <p:ext uri="{BB962C8B-B14F-4D97-AF65-F5344CB8AC3E}">
        <p14:creationId xmlns:p14="http://schemas.microsoft.com/office/powerpoint/2010/main" val="39374855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1" y="247838"/>
            <a:ext cx="7255083" cy="5413409"/>
          </a:xfrm>
          <a:prstGeom prst="rect">
            <a:avLst/>
          </a:prstGeom>
        </p:spPr>
      </p:pic>
    </p:spTree>
    <p:extLst>
      <p:ext uri="{BB962C8B-B14F-4D97-AF65-F5344CB8AC3E}">
        <p14:creationId xmlns:p14="http://schemas.microsoft.com/office/powerpoint/2010/main" val="1308500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333018" cy="3526436"/>
          </a:xfrm>
          <a:prstGeom prst="rect">
            <a:avLst/>
          </a:prstGeom>
        </p:spPr>
      </p:pic>
    </p:spTree>
    <p:extLst>
      <p:ext uri="{BB962C8B-B14F-4D97-AF65-F5344CB8AC3E}">
        <p14:creationId xmlns:p14="http://schemas.microsoft.com/office/powerpoint/2010/main" val="1830020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00376"/>
            <a:ext cx="7921247" cy="6041107"/>
          </a:xfrm>
          <a:prstGeom prst="rect">
            <a:avLst/>
          </a:prstGeom>
        </p:spPr>
      </p:pic>
    </p:spTree>
    <p:extLst>
      <p:ext uri="{BB962C8B-B14F-4D97-AF65-F5344CB8AC3E}">
        <p14:creationId xmlns:p14="http://schemas.microsoft.com/office/powerpoint/2010/main" val="3056545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284732"/>
            <a:ext cx="8229600" cy="4525963"/>
          </a:xfrm>
        </p:spPr>
        <p:txBody>
          <a:bodyPr>
            <a:normAutofit fontScale="92500" lnSpcReduction="10000"/>
          </a:bodyPr>
          <a:lstStyle/>
          <a:p>
            <a:pPr marL="0" indent="0">
              <a:buNone/>
            </a:pPr>
            <a:r>
              <a:rPr lang="it-IT" dirty="0" smtClean="0"/>
              <a:t>Un giorno Nick Mars stava passeggiando quando incontrò uno strano personaggio:« Salve non ti ho mai visto da queste parti, chi sei?»</a:t>
            </a:r>
          </a:p>
          <a:p>
            <a:pPr marL="0" indent="0">
              <a:buNone/>
            </a:pPr>
            <a:r>
              <a:rPr lang="it-IT" dirty="0" smtClean="0"/>
              <a:t>«Effettivamente sono un po’ diverso dagli altri esseri umani, scusa ora mi presento: sono Tiramolla, un personaggio dei fumetti di un tempo.</a:t>
            </a:r>
          </a:p>
          <a:p>
            <a:pPr marL="0" indent="0">
              <a:buNone/>
            </a:pPr>
            <a:r>
              <a:rPr lang="it-IT" dirty="0" smtClean="0"/>
              <a:t>                  Hai ragione sono strano, sono fatto di</a:t>
            </a:r>
          </a:p>
          <a:p>
            <a:pPr marL="0" indent="0" algn="ctr">
              <a:buNone/>
            </a:pPr>
            <a:r>
              <a:rPr lang="it-IT" dirty="0" smtClean="0"/>
              <a:t>                               gomma e mi posso allungare a </a:t>
            </a:r>
          </a:p>
          <a:p>
            <a:pPr marL="0" indent="0" algn="ctr">
              <a:buNone/>
            </a:pPr>
            <a:r>
              <a:rPr lang="it-IT" dirty="0" smtClean="0"/>
              <a:t>                              dismisura vedi?»</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56992"/>
            <a:ext cx="2204230" cy="3312368"/>
          </a:xfrm>
          <a:prstGeom prst="rect">
            <a:avLst/>
          </a:prstGeom>
        </p:spPr>
      </p:pic>
    </p:spTree>
    <p:extLst>
      <p:ext uri="{BB962C8B-B14F-4D97-AF65-F5344CB8AC3E}">
        <p14:creationId xmlns:p14="http://schemas.microsoft.com/office/powerpoint/2010/main" val="38425026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5" y="908720"/>
            <a:ext cx="8624379" cy="3960440"/>
          </a:xfrm>
          <a:prstGeom prst="rect">
            <a:avLst/>
          </a:prstGeom>
        </p:spPr>
      </p:pic>
    </p:spTree>
    <p:extLst>
      <p:ext uri="{BB962C8B-B14F-4D97-AF65-F5344CB8AC3E}">
        <p14:creationId xmlns:p14="http://schemas.microsoft.com/office/powerpoint/2010/main" val="2575990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55576" y="2276872"/>
            <a:ext cx="7858241" cy="2123658"/>
          </a:xfrm>
          <a:prstGeom prst="rect">
            <a:avLst/>
          </a:prstGeom>
          <a:noFill/>
        </p:spPr>
        <p:txBody>
          <a:bodyPr wrap="none" rtlCol="0">
            <a:spAutoFit/>
          </a:bodyPr>
          <a:lstStyle/>
          <a:p>
            <a:r>
              <a:rPr lang="it-IT" sz="4400" b="1" dirty="0" smtClean="0">
                <a:solidFill>
                  <a:srgbClr val="002060"/>
                </a:solidFill>
                <a:latin typeface="Comic Sans MS" pitchFamily="66" charset="0"/>
              </a:rPr>
              <a:t>Ora guarda questi video, </a:t>
            </a:r>
          </a:p>
          <a:p>
            <a:r>
              <a:rPr lang="it-IT" sz="4400" b="1" dirty="0" smtClean="0">
                <a:solidFill>
                  <a:srgbClr val="002060"/>
                </a:solidFill>
                <a:latin typeface="Comic Sans MS" pitchFamily="66" charset="0"/>
              </a:rPr>
              <a:t>dopo tutto sarà più chiaro!»</a:t>
            </a:r>
          </a:p>
          <a:p>
            <a:r>
              <a:rPr lang="it-IT" sz="4400" b="1" dirty="0" smtClean="0">
                <a:solidFill>
                  <a:srgbClr val="002060"/>
                </a:solidFill>
                <a:latin typeface="Comic Sans MS" pitchFamily="66" charset="0"/>
              </a:rPr>
              <a:t>«Ok, vediamo…</a:t>
            </a:r>
            <a:endParaRPr lang="it-IT" sz="4400" b="1" dirty="0">
              <a:solidFill>
                <a:srgbClr val="002060"/>
              </a:solidFill>
              <a:latin typeface="Comic Sans MS" pitchFamily="66" charset="0"/>
            </a:endParaRPr>
          </a:p>
        </p:txBody>
      </p:sp>
    </p:spTree>
    <p:extLst>
      <p:ext uri="{BB962C8B-B14F-4D97-AF65-F5344CB8AC3E}">
        <p14:creationId xmlns:p14="http://schemas.microsoft.com/office/powerpoint/2010/main" val="38181028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ustica bastone sono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4700" y="1143000"/>
            <a:ext cx="2514600" cy="4572000"/>
          </a:xfrm>
          <a:prstGeom prst="rect">
            <a:avLst/>
          </a:prstGeom>
        </p:spPr>
      </p:pic>
      <p:sp>
        <p:nvSpPr>
          <p:cNvPr id="3" name="CasellaDiTesto 2">
            <a:hlinkClick r:id="rId6" action="ppaction://hlinkfile"/>
          </p:cNvPr>
          <p:cNvSpPr txBox="1"/>
          <p:nvPr/>
        </p:nvSpPr>
        <p:spPr>
          <a:xfrm>
            <a:off x="3206882" y="6291582"/>
            <a:ext cx="2818400" cy="400110"/>
          </a:xfrm>
          <a:prstGeom prst="rect">
            <a:avLst/>
          </a:prstGeom>
          <a:noFill/>
        </p:spPr>
        <p:txBody>
          <a:bodyPr wrap="none" rtlCol="0">
            <a:spAutoFit/>
          </a:bodyPr>
          <a:lstStyle/>
          <a:p>
            <a:r>
              <a:rPr lang="it-IT" sz="2000" b="1" dirty="0" smtClean="0">
                <a:solidFill>
                  <a:srgbClr val="FF0000"/>
                </a:solidFill>
                <a:latin typeface="Comic Sans MS" pitchFamily="66" charset="0"/>
              </a:rPr>
              <a:t>Video bastone sonoro</a:t>
            </a:r>
            <a:endParaRPr lang="it-IT" sz="2000" b="1" dirty="0">
              <a:solidFill>
                <a:srgbClr val="FF0000"/>
              </a:solidFill>
              <a:latin typeface="Comic Sans MS" pitchFamily="66" charset="0"/>
            </a:endParaRPr>
          </a:p>
        </p:txBody>
      </p:sp>
    </p:spTree>
    <p:extLst>
      <p:ext uri="{BB962C8B-B14F-4D97-AF65-F5344CB8AC3E}">
        <p14:creationId xmlns:p14="http://schemas.microsoft.com/office/powerpoint/2010/main" val="36313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rda vibran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1143000"/>
            <a:ext cx="8134350" cy="4572000"/>
          </a:xfrm>
          <a:prstGeom prst="rect">
            <a:avLst/>
          </a:prstGeom>
        </p:spPr>
      </p:pic>
      <p:sp>
        <p:nvSpPr>
          <p:cNvPr id="3" name="CasellaDiTesto 2"/>
          <p:cNvSpPr txBox="1"/>
          <p:nvPr/>
        </p:nvSpPr>
        <p:spPr>
          <a:xfrm>
            <a:off x="3707904" y="6291837"/>
            <a:ext cx="2675732" cy="400110"/>
          </a:xfrm>
          <a:prstGeom prst="rect">
            <a:avLst/>
          </a:prstGeom>
          <a:noFill/>
        </p:spPr>
        <p:txBody>
          <a:bodyPr wrap="none" rtlCol="0">
            <a:spAutoFit/>
          </a:bodyPr>
          <a:lstStyle/>
          <a:p>
            <a:r>
              <a:rPr lang="it-IT" sz="2000" dirty="0" smtClean="0">
                <a:solidFill>
                  <a:srgbClr val="FF0000"/>
                </a:solidFill>
                <a:latin typeface="Comic Sans MS" pitchFamily="66" charset="0"/>
                <a:hlinkClick r:id="rId6" action="ppaction://hlinkfile"/>
              </a:rPr>
              <a:t>Video corda vibrante</a:t>
            </a:r>
            <a:endParaRPr lang="it-IT" sz="2000" dirty="0">
              <a:solidFill>
                <a:srgbClr val="FF0000"/>
              </a:solidFill>
              <a:latin typeface="Comic Sans MS" pitchFamily="66" charset="0"/>
            </a:endParaRPr>
          </a:p>
        </p:txBody>
      </p:sp>
    </p:spTree>
    <p:extLst>
      <p:ext uri="{BB962C8B-B14F-4D97-AF65-F5344CB8AC3E}">
        <p14:creationId xmlns:p14="http://schemas.microsoft.com/office/powerpoint/2010/main" val="40452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ianapagliarone\Le avventure di Nick Mars\le nuove avventure di Nick Mars 2020\onde\3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0574"/>
            <a:ext cx="3646797" cy="6480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orianapagliarone\Le avventure di Nick Mars\le nuove avventure di Nick Mars 2020\onde\65 c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286446"/>
            <a:ext cx="3450322" cy="613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490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63888" y="2578337"/>
            <a:ext cx="1245854" cy="369332"/>
          </a:xfrm>
          <a:prstGeom prst="rect">
            <a:avLst/>
          </a:prstGeom>
          <a:noFill/>
        </p:spPr>
        <p:txBody>
          <a:bodyPr wrap="none" rtlCol="0">
            <a:spAutoFit/>
          </a:bodyPr>
          <a:lstStyle/>
          <a:p>
            <a:r>
              <a:rPr lang="it-IT" dirty="0" smtClean="0">
                <a:hlinkClick r:id="rId5" action="ppaction://hlinkfile"/>
              </a:rPr>
              <a:t>Mi 4 e Mi 5</a:t>
            </a:r>
            <a:endParaRPr lang="it-IT" dirty="0"/>
          </a:p>
        </p:txBody>
      </p:sp>
      <p:pic>
        <p:nvPicPr>
          <p:cNvPr id="2" name="mi 4 e mi 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95600" y="381000"/>
            <a:ext cx="3352800" cy="6096000"/>
          </a:xfrm>
          <a:prstGeom prst="rect">
            <a:avLst/>
          </a:prstGeom>
        </p:spPr>
      </p:pic>
      <p:sp>
        <p:nvSpPr>
          <p:cNvPr id="4" name="CasellaDiTesto 3"/>
          <p:cNvSpPr txBox="1"/>
          <p:nvPr/>
        </p:nvSpPr>
        <p:spPr>
          <a:xfrm>
            <a:off x="6332387" y="3933056"/>
            <a:ext cx="2598788" cy="400110"/>
          </a:xfrm>
          <a:prstGeom prst="rect">
            <a:avLst/>
          </a:prstGeom>
          <a:noFill/>
        </p:spPr>
        <p:txBody>
          <a:bodyPr wrap="none" rtlCol="0">
            <a:spAutoFit/>
          </a:bodyPr>
          <a:lstStyle/>
          <a:p>
            <a:r>
              <a:rPr lang="it-IT" sz="2000" b="1" dirty="0" smtClean="0">
                <a:solidFill>
                  <a:srgbClr val="FF0000"/>
                </a:solidFill>
                <a:latin typeface="Comic Sans MS" pitchFamily="66" charset="0"/>
                <a:hlinkClick r:id="rId7" action="ppaction://hlinkfile"/>
              </a:rPr>
              <a:t>Video MI 4 e MI 5</a:t>
            </a:r>
            <a:endParaRPr lang="it-IT" sz="2000" b="1" dirty="0">
              <a:solidFill>
                <a:srgbClr val="FF0000"/>
              </a:solidFill>
              <a:latin typeface="Comic Sans MS" pitchFamily="66" charset="0"/>
            </a:endParaRPr>
          </a:p>
        </p:txBody>
      </p:sp>
    </p:spTree>
    <p:extLst>
      <p:ext uri="{BB962C8B-B14F-4D97-AF65-F5344CB8AC3E}">
        <p14:creationId xmlns:p14="http://schemas.microsoft.com/office/powerpoint/2010/main" val="84585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1556792"/>
            <a:ext cx="7421228" cy="5078313"/>
          </a:xfrm>
          <a:prstGeom prst="rect">
            <a:avLst/>
          </a:prstGeom>
          <a:noFill/>
        </p:spPr>
        <p:txBody>
          <a:bodyPr wrap="square" rtlCol="0">
            <a:spAutoFit/>
          </a:bodyPr>
          <a:lstStyle/>
          <a:p>
            <a:pPr algn="ctr"/>
            <a:r>
              <a:rPr lang="it-IT" sz="3600" b="1" dirty="0" smtClean="0">
                <a:solidFill>
                  <a:srgbClr val="002060"/>
                </a:solidFill>
                <a:latin typeface="Comic Sans MS" pitchFamily="66" charset="0"/>
              </a:rPr>
              <a:t>Ho capito!</a:t>
            </a:r>
          </a:p>
          <a:p>
            <a:pPr algn="ctr"/>
            <a:r>
              <a:rPr lang="it-IT" sz="3600" b="1" dirty="0" smtClean="0">
                <a:solidFill>
                  <a:srgbClr val="002060"/>
                </a:solidFill>
                <a:latin typeface="Comic Sans MS" pitchFamily="66" charset="0"/>
              </a:rPr>
              <a:t>La corda lunga 65 cm pizzicata dà un MI di frequenza 330</a:t>
            </a:r>
          </a:p>
          <a:p>
            <a:pPr algn="ctr"/>
            <a:r>
              <a:rPr lang="it-IT" sz="3600" b="1" dirty="0">
                <a:solidFill>
                  <a:srgbClr val="002060"/>
                </a:solidFill>
                <a:latin typeface="Comic Sans MS" pitchFamily="66" charset="0"/>
              </a:rPr>
              <a:t> </a:t>
            </a:r>
            <a:endParaRPr lang="it-IT" sz="3600" b="1" dirty="0" smtClean="0">
              <a:solidFill>
                <a:srgbClr val="002060"/>
              </a:solidFill>
              <a:latin typeface="Comic Sans MS" pitchFamily="66" charset="0"/>
            </a:endParaRPr>
          </a:p>
          <a:p>
            <a:pPr algn="ctr"/>
            <a:r>
              <a:rPr lang="it-IT" sz="3600" b="1" dirty="0" smtClean="0">
                <a:solidFill>
                  <a:srgbClr val="002060"/>
                </a:solidFill>
                <a:latin typeface="Comic Sans MS" pitchFamily="66" charset="0"/>
              </a:rPr>
              <a:t>La corda lunga la metà pizzicata dà un MI dell’ottava successiva di frequenza 660.</a:t>
            </a:r>
          </a:p>
          <a:p>
            <a:pPr algn="ctr"/>
            <a:r>
              <a:rPr lang="it-IT" sz="3600" b="1" dirty="0" smtClean="0">
                <a:solidFill>
                  <a:srgbClr val="002060"/>
                </a:solidFill>
                <a:latin typeface="Comic Sans MS" pitchFamily="66" charset="0"/>
              </a:rPr>
              <a:t>Evviva Pitagora! »</a:t>
            </a:r>
          </a:p>
          <a:p>
            <a:pPr algn="ctr"/>
            <a:endParaRPr lang="it-IT" sz="3600" b="1" dirty="0">
              <a:solidFill>
                <a:srgbClr val="002060"/>
              </a:solidFill>
              <a:latin typeface="Comic Sans MS" pitchFamily="66" charset="0"/>
            </a:endParaRPr>
          </a:p>
        </p:txBody>
      </p:sp>
    </p:spTree>
    <p:extLst>
      <p:ext uri="{BB962C8B-B14F-4D97-AF65-F5344CB8AC3E}">
        <p14:creationId xmlns:p14="http://schemas.microsoft.com/office/powerpoint/2010/main" val="201386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457" y="332655"/>
            <a:ext cx="9433048" cy="5016758"/>
          </a:xfrm>
          <a:prstGeom prst="rect">
            <a:avLst/>
          </a:prstGeom>
        </p:spPr>
        <p:txBody>
          <a:bodyPr wrap="square">
            <a:spAutoFit/>
          </a:bodyPr>
          <a:lstStyle/>
          <a:p>
            <a:pPr algn="ctr"/>
            <a:r>
              <a:rPr lang="it-IT" sz="3200" dirty="0">
                <a:solidFill>
                  <a:srgbClr val="002060"/>
                </a:solidFill>
                <a:latin typeface="Comic Sans MS" pitchFamily="66" charset="0"/>
              </a:rPr>
              <a:t>«Bene, ora parlerò della rappresentazione grafica delle onde e di </a:t>
            </a:r>
            <a:r>
              <a:rPr lang="it-IT" sz="3200" dirty="0" smtClean="0">
                <a:solidFill>
                  <a:srgbClr val="002060"/>
                </a:solidFill>
                <a:latin typeface="Comic Sans MS" pitchFamily="66" charset="0"/>
              </a:rPr>
              <a:t>quelle</a:t>
            </a:r>
          </a:p>
          <a:p>
            <a:pPr algn="ctr"/>
            <a:r>
              <a:rPr lang="it-IT" sz="3200" dirty="0" smtClean="0">
                <a:solidFill>
                  <a:srgbClr val="002060"/>
                </a:solidFill>
                <a:latin typeface="Comic Sans MS" pitchFamily="66" charset="0"/>
              </a:rPr>
              <a:t> elettromagnetiche</a:t>
            </a:r>
            <a:r>
              <a:rPr lang="it-IT" sz="3200" dirty="0">
                <a:solidFill>
                  <a:srgbClr val="002060"/>
                </a:solidFill>
                <a:latin typeface="Comic Sans MS" pitchFamily="66" charset="0"/>
              </a:rPr>
              <a:t>, della luce.</a:t>
            </a:r>
          </a:p>
          <a:p>
            <a:pPr algn="ctr"/>
            <a:r>
              <a:rPr lang="it-IT" sz="3200" dirty="0">
                <a:solidFill>
                  <a:srgbClr val="002060"/>
                </a:solidFill>
                <a:latin typeface="Comic Sans MS" pitchFamily="66" charset="0"/>
              </a:rPr>
              <a:t>Il discorso sarà forse oscuro adesso ma quando avrai affrontato </a:t>
            </a:r>
            <a:r>
              <a:rPr lang="it-IT" sz="3200" dirty="0" smtClean="0">
                <a:solidFill>
                  <a:srgbClr val="002060"/>
                </a:solidFill>
                <a:latin typeface="Comic Sans MS" pitchFamily="66" charset="0"/>
              </a:rPr>
              <a:t>lo studio </a:t>
            </a:r>
            <a:r>
              <a:rPr lang="it-IT" sz="3200" dirty="0">
                <a:solidFill>
                  <a:srgbClr val="002060"/>
                </a:solidFill>
                <a:latin typeface="Comic Sans MS" pitchFamily="66" charset="0"/>
              </a:rPr>
              <a:t>del campo </a:t>
            </a:r>
            <a:endParaRPr lang="it-IT" sz="3200" dirty="0" smtClean="0">
              <a:solidFill>
                <a:srgbClr val="002060"/>
              </a:solidFill>
              <a:latin typeface="Comic Sans MS" pitchFamily="66" charset="0"/>
            </a:endParaRPr>
          </a:p>
          <a:p>
            <a:pPr algn="ctr"/>
            <a:r>
              <a:rPr lang="it-IT" sz="3200" dirty="0" smtClean="0">
                <a:solidFill>
                  <a:srgbClr val="002060"/>
                </a:solidFill>
                <a:latin typeface="Comic Sans MS" pitchFamily="66" charset="0"/>
              </a:rPr>
              <a:t>elettrico</a:t>
            </a:r>
            <a:r>
              <a:rPr lang="it-IT" sz="3200" dirty="0">
                <a:solidFill>
                  <a:srgbClr val="002060"/>
                </a:solidFill>
                <a:latin typeface="Comic Sans MS" pitchFamily="66" charset="0"/>
              </a:rPr>
              <a:t>, magnetico ed elettromagnetico </a:t>
            </a:r>
            <a:endParaRPr lang="it-IT" sz="3200" dirty="0" smtClean="0">
              <a:solidFill>
                <a:srgbClr val="002060"/>
              </a:solidFill>
              <a:latin typeface="Comic Sans MS" pitchFamily="66" charset="0"/>
            </a:endParaRPr>
          </a:p>
          <a:p>
            <a:pPr algn="ctr"/>
            <a:r>
              <a:rPr lang="it-IT" sz="3200" dirty="0" smtClean="0">
                <a:solidFill>
                  <a:srgbClr val="002060"/>
                </a:solidFill>
                <a:latin typeface="Comic Sans MS" pitchFamily="66" charset="0"/>
              </a:rPr>
              <a:t>ti </a:t>
            </a:r>
            <a:r>
              <a:rPr lang="it-IT" sz="3200" dirty="0">
                <a:solidFill>
                  <a:srgbClr val="002060"/>
                </a:solidFill>
                <a:latin typeface="Comic Sans MS" pitchFamily="66" charset="0"/>
              </a:rPr>
              <a:t>sarà più chiaro. </a:t>
            </a:r>
            <a:endParaRPr lang="it-IT" sz="3200" dirty="0" smtClean="0">
              <a:solidFill>
                <a:srgbClr val="002060"/>
              </a:solidFill>
              <a:latin typeface="Comic Sans MS" pitchFamily="66" charset="0"/>
            </a:endParaRPr>
          </a:p>
          <a:p>
            <a:pPr algn="ctr"/>
            <a:r>
              <a:rPr lang="it-IT" sz="3200" dirty="0" smtClean="0">
                <a:solidFill>
                  <a:srgbClr val="002060"/>
                </a:solidFill>
                <a:latin typeface="Comic Sans MS" pitchFamily="66" charset="0"/>
              </a:rPr>
              <a:t>Per </a:t>
            </a:r>
            <a:r>
              <a:rPr lang="it-IT" sz="3200" dirty="0">
                <a:solidFill>
                  <a:srgbClr val="002060"/>
                </a:solidFill>
                <a:latin typeface="Comic Sans MS" pitchFamily="66" charset="0"/>
              </a:rPr>
              <a:t>ora salta tutto questo discorso e accontentati di aver capito il meccanismo che regola le onde </a:t>
            </a:r>
            <a:r>
              <a:rPr lang="it-IT" sz="3200" dirty="0" smtClean="0">
                <a:solidFill>
                  <a:srgbClr val="002060"/>
                </a:solidFill>
                <a:latin typeface="Comic Sans MS" pitchFamily="66" charset="0"/>
              </a:rPr>
              <a:t>meccaniche.» </a:t>
            </a:r>
            <a:endParaRPr lang="it-IT" sz="3200" dirty="0">
              <a:solidFill>
                <a:srgbClr val="002060"/>
              </a:solidFill>
              <a:latin typeface="Comic Sans MS" pitchFamily="66" charset="0"/>
            </a:endParaRPr>
          </a:p>
        </p:txBody>
      </p:sp>
    </p:spTree>
    <p:extLst>
      <p:ext uri="{BB962C8B-B14F-4D97-AF65-F5344CB8AC3E}">
        <p14:creationId xmlns:p14="http://schemas.microsoft.com/office/powerpoint/2010/main" val="3205708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74638"/>
            <a:ext cx="9144000" cy="1143000"/>
          </a:xfrm>
        </p:spPr>
        <p:txBody>
          <a:bodyPr/>
          <a:lstStyle/>
          <a:p>
            <a:r>
              <a:rPr lang="it-IT" altLang="it-IT" sz="3200" b="1" smtClean="0"/>
              <a:t>LA LUCE E’ UN’ONDA ELETTROMAGNETICA</a:t>
            </a:r>
          </a:p>
        </p:txBody>
      </p:sp>
      <p:pic>
        <p:nvPicPr>
          <p:cNvPr id="30723" name="Picture 4" descr="onda elettro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12875"/>
            <a:ext cx="7993063" cy="4241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Rectangle 6"/>
          <p:cNvSpPr>
            <a:spLocks noChangeArrowheads="1"/>
          </p:cNvSpPr>
          <p:nvPr/>
        </p:nvSpPr>
        <p:spPr bwMode="auto">
          <a:xfrm>
            <a:off x="179388" y="5805488"/>
            <a:ext cx="864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400" b="1">
                <a:latin typeface="Arial" charset="0"/>
              </a:rPr>
              <a:t>Velocità della luce nel vuoto c=3</a:t>
            </a:r>
            <a:r>
              <a:rPr lang="it-IT" altLang="it-IT" sz="2400" b="1">
                <a:latin typeface="Times New Roman" pitchFamily="18" charset="0"/>
                <a:cs typeface="Times New Roman" pitchFamily="18" charset="0"/>
              </a:rPr>
              <a:t>•</a:t>
            </a:r>
            <a:r>
              <a:rPr lang="it-IT" altLang="it-IT" sz="2400" b="1">
                <a:latin typeface="Arial" charset="0"/>
                <a:cs typeface="Times New Roman" pitchFamily="18" charset="0"/>
              </a:rPr>
              <a:t>10</a:t>
            </a:r>
            <a:r>
              <a:rPr lang="it-IT" altLang="it-IT" sz="2400" b="1" baseline="30000">
                <a:latin typeface="Arial" charset="0"/>
                <a:cs typeface="Times New Roman" pitchFamily="18" charset="0"/>
              </a:rPr>
              <a:t>8</a:t>
            </a:r>
            <a:r>
              <a:rPr lang="it-IT" altLang="it-IT" sz="2400" b="1">
                <a:latin typeface="Arial" charset="0"/>
              </a:rPr>
              <a:t> m/s =300.000 km/sec</a:t>
            </a:r>
          </a:p>
        </p:txBody>
      </p:sp>
      <p:sp>
        <p:nvSpPr>
          <p:cNvPr id="30725"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it-IT">
                <a:solidFill>
                  <a:srgbClr val="FF0000"/>
                </a:solidFill>
                <a:latin typeface="Comic Sans MS" pitchFamily="66" charset="0"/>
              </a:rPr>
              <a:t>Prof.Randolfo Marseglia</a:t>
            </a:r>
          </a:p>
        </p:txBody>
      </p:sp>
    </p:spTree>
    <p:extLst>
      <p:ext uri="{BB962C8B-B14F-4D97-AF65-F5344CB8AC3E}">
        <p14:creationId xmlns:p14="http://schemas.microsoft.com/office/powerpoint/2010/main" val="7954763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4279" y="171797"/>
            <a:ext cx="7695440" cy="1384995"/>
          </a:xfrm>
          <a:prstGeom prst="rect">
            <a:avLst/>
          </a:prstGeom>
          <a:noFill/>
        </p:spPr>
        <p:txBody>
          <a:bodyPr wrap="none" rtlCol="0">
            <a:spAutoFit/>
          </a:bodyPr>
          <a:lstStyle/>
          <a:p>
            <a:pPr algn="ctr"/>
            <a:r>
              <a:rPr lang="it-IT" sz="2800" b="1" dirty="0" smtClean="0">
                <a:solidFill>
                  <a:srgbClr val="FF0000"/>
                </a:solidFill>
              </a:rPr>
              <a:t>La luce che proviene dal sole è bianca, </a:t>
            </a:r>
          </a:p>
          <a:p>
            <a:pPr algn="ctr"/>
            <a:r>
              <a:rPr lang="it-IT" sz="2800" b="1" dirty="0" smtClean="0">
                <a:solidFill>
                  <a:srgbClr val="FF0000"/>
                </a:solidFill>
              </a:rPr>
              <a:t>perché formata dalla sovrapposizione di </a:t>
            </a:r>
          </a:p>
          <a:p>
            <a:pPr algn="ctr"/>
            <a:r>
              <a:rPr lang="it-IT" sz="2800" b="1" dirty="0">
                <a:solidFill>
                  <a:srgbClr val="FF0000"/>
                </a:solidFill>
              </a:rPr>
              <a:t>o</a:t>
            </a:r>
            <a:r>
              <a:rPr lang="it-IT" sz="2800" b="1" dirty="0" smtClean="0">
                <a:solidFill>
                  <a:srgbClr val="FF0000"/>
                </a:solidFill>
              </a:rPr>
              <a:t>nde elettromagnetiche di varia lunghezza d’onda </a:t>
            </a:r>
            <a:endParaRPr lang="it-IT" sz="2800" b="1" dirty="0">
              <a:solidFill>
                <a:srgbClr val="FF0000"/>
              </a:solidFill>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39" y="1556792"/>
            <a:ext cx="6480719" cy="4125361"/>
          </a:xfrm>
          <a:prstGeom prst="rect">
            <a:avLst/>
          </a:prstGeom>
        </p:spPr>
      </p:pic>
      <p:sp>
        <p:nvSpPr>
          <p:cNvPr id="4" name="CasellaDiTesto 3"/>
          <p:cNvSpPr txBox="1"/>
          <p:nvPr/>
        </p:nvSpPr>
        <p:spPr>
          <a:xfrm>
            <a:off x="448391" y="5805264"/>
            <a:ext cx="8866338" cy="400110"/>
          </a:xfrm>
          <a:prstGeom prst="rect">
            <a:avLst/>
          </a:prstGeom>
          <a:noFill/>
        </p:spPr>
        <p:txBody>
          <a:bodyPr wrap="none" rtlCol="0">
            <a:spAutoFit/>
          </a:bodyPr>
          <a:lstStyle/>
          <a:p>
            <a:r>
              <a:rPr lang="it-IT" sz="2000" b="1" dirty="0" smtClean="0"/>
              <a:t>Piccola lunghezza d’onda = luce blu                  grande lunghezza d’onda = luce rossa</a:t>
            </a:r>
            <a:endParaRPr lang="it-IT" sz="2000" b="1" dirty="0"/>
          </a:p>
        </p:txBody>
      </p:sp>
      <p:sp>
        <p:nvSpPr>
          <p:cNvPr id="5" name="CasellaDiTesto 4"/>
          <p:cNvSpPr txBox="1"/>
          <p:nvPr/>
        </p:nvSpPr>
        <p:spPr>
          <a:xfrm>
            <a:off x="858016" y="6257870"/>
            <a:ext cx="8434360" cy="461665"/>
          </a:xfrm>
          <a:prstGeom prst="rect">
            <a:avLst/>
          </a:prstGeom>
          <a:noFill/>
        </p:spPr>
        <p:txBody>
          <a:bodyPr wrap="none" rtlCol="0">
            <a:spAutoFit/>
          </a:bodyPr>
          <a:lstStyle/>
          <a:p>
            <a:r>
              <a:rPr lang="it-IT" sz="2400" b="1" dirty="0" smtClean="0"/>
              <a:t>Sovrapposizione di tutte le onde di varia lunghezza = luce bianca </a:t>
            </a:r>
            <a:endParaRPr lang="it-IT" sz="2400" b="1" dirty="0"/>
          </a:p>
        </p:txBody>
      </p:sp>
    </p:spTree>
    <p:extLst>
      <p:ext uri="{BB962C8B-B14F-4D97-AF65-F5344CB8AC3E}">
        <p14:creationId xmlns:p14="http://schemas.microsoft.com/office/powerpoint/2010/main" val="586196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31545"/>
            <a:ext cx="4473581" cy="6858000"/>
          </a:xfrm>
          <a:prstGeom prst="rect">
            <a:avLst/>
          </a:prstGeom>
        </p:spPr>
      </p:pic>
    </p:spTree>
    <p:extLst>
      <p:ext uri="{BB962C8B-B14F-4D97-AF65-F5344CB8AC3E}">
        <p14:creationId xmlns:p14="http://schemas.microsoft.com/office/powerpoint/2010/main" val="5927809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 y="332656"/>
            <a:ext cx="4714661" cy="5040560"/>
          </a:xfrm>
          <a:prstGeom prst="rect">
            <a:avLst/>
          </a:prstGeom>
        </p:spPr>
      </p:pic>
      <p:sp>
        <p:nvSpPr>
          <p:cNvPr id="3" name="CasellaDiTesto 2"/>
          <p:cNvSpPr txBox="1"/>
          <p:nvPr/>
        </p:nvSpPr>
        <p:spPr>
          <a:xfrm>
            <a:off x="414038" y="5019273"/>
            <a:ext cx="8591519" cy="1384995"/>
          </a:xfrm>
          <a:prstGeom prst="rect">
            <a:avLst/>
          </a:prstGeom>
          <a:solidFill>
            <a:srgbClr val="00B0F0"/>
          </a:solidFill>
        </p:spPr>
        <p:txBody>
          <a:bodyPr wrap="none" rtlCol="0">
            <a:spAutoFit/>
          </a:bodyPr>
          <a:lstStyle/>
          <a:p>
            <a:r>
              <a:rPr lang="it-IT" sz="2800" b="1" dirty="0" smtClean="0">
                <a:solidFill>
                  <a:srgbClr val="FF0000"/>
                </a:solidFill>
              </a:rPr>
              <a:t>Facendo ruotare velocemente il disco, sulla nostra retina</a:t>
            </a:r>
          </a:p>
          <a:p>
            <a:r>
              <a:rPr lang="it-IT" sz="2800" b="1" dirty="0" smtClean="0">
                <a:solidFill>
                  <a:srgbClr val="FF0000"/>
                </a:solidFill>
              </a:rPr>
              <a:t> si sovrappongono tutti i colori del visibile e la somma</a:t>
            </a:r>
          </a:p>
          <a:p>
            <a:r>
              <a:rPr lang="it-IT" sz="2800" b="1" dirty="0" smtClean="0">
                <a:solidFill>
                  <a:srgbClr val="FF0000"/>
                </a:solidFill>
              </a:rPr>
              <a:t> è il colore bianco </a:t>
            </a:r>
            <a:endParaRPr lang="it-IT" sz="2800" b="1" dirty="0">
              <a:solidFill>
                <a:srgbClr val="FF0000"/>
              </a:solidFill>
            </a:endParaRPr>
          </a:p>
        </p:txBody>
      </p:sp>
    </p:spTree>
    <p:extLst>
      <p:ext uri="{BB962C8B-B14F-4D97-AF65-F5344CB8AC3E}">
        <p14:creationId xmlns:p14="http://schemas.microsoft.com/office/powerpoint/2010/main" val="833266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325"/>
            <a:ext cx="4896370" cy="3734197"/>
          </a:xfrm>
          <a:prstGeom prst="rect">
            <a:avLst/>
          </a:prstGeom>
        </p:spPr>
      </p:pic>
      <p:sp>
        <p:nvSpPr>
          <p:cNvPr id="3" name="CasellaDiTesto 2"/>
          <p:cNvSpPr txBox="1"/>
          <p:nvPr/>
        </p:nvSpPr>
        <p:spPr>
          <a:xfrm>
            <a:off x="251520" y="3768894"/>
            <a:ext cx="8512715" cy="2585323"/>
          </a:xfrm>
          <a:prstGeom prst="rect">
            <a:avLst/>
          </a:prstGeom>
          <a:noFill/>
        </p:spPr>
        <p:txBody>
          <a:bodyPr wrap="none" rtlCol="0">
            <a:spAutoFit/>
          </a:bodyPr>
          <a:lstStyle/>
          <a:p>
            <a:r>
              <a:rPr lang="it-IT" sz="2400" b="1" dirty="0" smtClean="0">
                <a:solidFill>
                  <a:srgbClr val="FF0000"/>
                </a:solidFill>
              </a:rPr>
              <a:t>Si può fare anche al contrario : scomporre una luce bianca </a:t>
            </a:r>
          </a:p>
          <a:p>
            <a:r>
              <a:rPr lang="it-IT" sz="2400" b="1" dirty="0" smtClean="0">
                <a:solidFill>
                  <a:srgbClr val="FF0000"/>
                </a:solidFill>
              </a:rPr>
              <a:t>tramite un prisma di vetro</a:t>
            </a:r>
          </a:p>
          <a:p>
            <a:r>
              <a:rPr lang="it-IT" sz="2400" b="1" dirty="0" smtClean="0">
                <a:solidFill>
                  <a:srgbClr val="FF0000"/>
                </a:solidFill>
              </a:rPr>
              <a:t>Ogni onda di diversa lunghezza ha un diverso angolo di rifrazione </a:t>
            </a:r>
          </a:p>
          <a:p>
            <a:r>
              <a:rPr lang="it-IT" sz="2400" b="1" dirty="0" smtClean="0">
                <a:solidFill>
                  <a:srgbClr val="FF0000"/>
                </a:solidFill>
              </a:rPr>
              <a:t>ed esce dal prisma con il suo colore corrispondente</a:t>
            </a:r>
          </a:p>
          <a:p>
            <a:endParaRPr lang="it-IT" dirty="0"/>
          </a:p>
          <a:p>
            <a:r>
              <a:rPr lang="it-IT" sz="2400" b="1" dirty="0" smtClean="0">
                <a:solidFill>
                  <a:srgbClr val="FF0000"/>
                </a:solidFill>
              </a:rPr>
              <a:t>Ogni onda ha una sua lunghezza d’onda, e relativa frequenza, </a:t>
            </a:r>
          </a:p>
          <a:p>
            <a:r>
              <a:rPr lang="it-IT" sz="2400" b="1" dirty="0" smtClean="0">
                <a:solidFill>
                  <a:srgbClr val="FF0000"/>
                </a:solidFill>
              </a:rPr>
              <a:t>un suo angolo di rifrazione, un suo colore.</a:t>
            </a:r>
            <a:endParaRPr lang="it-IT" b="1" dirty="0">
              <a:solidFill>
                <a:srgbClr val="FF0000"/>
              </a:solidFill>
            </a:endParaRPr>
          </a:p>
        </p:txBody>
      </p:sp>
    </p:spTree>
    <p:extLst>
      <p:ext uri="{BB962C8B-B14F-4D97-AF65-F5344CB8AC3E}">
        <p14:creationId xmlns:p14="http://schemas.microsoft.com/office/powerpoint/2010/main" val="14172751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260648"/>
            <a:ext cx="6912768" cy="6401753"/>
          </a:xfrm>
          <a:prstGeom prst="rect">
            <a:avLst/>
          </a:prstGeom>
          <a:noFill/>
        </p:spPr>
        <p:txBody>
          <a:bodyPr wrap="square" rtlCol="0">
            <a:spAutoFit/>
          </a:bodyPr>
          <a:lstStyle/>
          <a:p>
            <a:r>
              <a:rPr lang="it-IT" sz="2800" dirty="0" smtClean="0">
                <a:latin typeface="Comic Sans MS" pitchFamily="66" charset="0"/>
              </a:rPr>
              <a:t>«Ok, Tiramolla, capisco che il discorso sulle onde elettromagnetiche non è facilissimo, magari lo rimandiamo ad un’altra occasione, va bene?»</a:t>
            </a:r>
          </a:p>
          <a:p>
            <a:r>
              <a:rPr lang="it-IT" sz="2800" dirty="0" smtClean="0">
                <a:latin typeface="Comic Sans MS" pitchFamily="66" charset="0"/>
              </a:rPr>
              <a:t>«Ma certo, Nick per ora ti saluto e ricordati l’importanza delle onde!» </a:t>
            </a:r>
          </a:p>
          <a:p>
            <a:endParaRPr lang="it-IT" sz="2800" dirty="0" smtClean="0">
              <a:latin typeface="Comic Sans MS" pitchFamily="66" charset="0"/>
            </a:endParaRPr>
          </a:p>
          <a:p>
            <a:r>
              <a:rPr lang="it-IT" sz="2800" dirty="0" smtClean="0">
                <a:latin typeface="Comic Sans MS" pitchFamily="66" charset="0"/>
              </a:rPr>
              <a:t>Nick Mars salutò il suo amico</a:t>
            </a:r>
          </a:p>
          <a:p>
            <a:r>
              <a:rPr lang="it-IT" sz="2800" dirty="0" smtClean="0">
                <a:latin typeface="Comic Sans MS" pitchFamily="66" charset="0"/>
              </a:rPr>
              <a:t> Tiramolla e s’incamminò verso casa. Sapeva che prima o poi avrebbe incontrato nuovi amici e imparato ancora tante cose.</a:t>
            </a:r>
          </a:p>
          <a:p>
            <a:r>
              <a:rPr lang="it-IT" sz="2800" dirty="0" smtClean="0">
                <a:latin typeface="Comic Sans MS" pitchFamily="66" charset="0"/>
              </a:rPr>
              <a:t>Si sentiva già pronto per nuove avventure.</a:t>
            </a:r>
          </a:p>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138" y="912462"/>
            <a:ext cx="2936862" cy="3816429"/>
          </a:xfrm>
          <a:prstGeom prst="rect">
            <a:avLst/>
          </a:prstGeom>
        </p:spPr>
      </p:pic>
    </p:spTree>
    <p:extLst>
      <p:ext uri="{BB962C8B-B14F-4D97-AF65-F5344CB8AC3E}">
        <p14:creationId xmlns:p14="http://schemas.microsoft.com/office/powerpoint/2010/main" val="955302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8">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379" y="980728"/>
            <a:ext cx="1897981" cy="338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627784" y="4725144"/>
            <a:ext cx="3930884" cy="400110"/>
          </a:xfrm>
          <a:prstGeom prst="rect">
            <a:avLst/>
          </a:prstGeom>
          <a:noFill/>
        </p:spPr>
        <p:txBody>
          <a:bodyPr wrap="none" rtlCol="0">
            <a:spAutoFit/>
          </a:bodyPr>
          <a:lstStyle/>
          <a:p>
            <a:r>
              <a:rPr lang="it-IT" sz="2000" b="1" dirty="0" smtClean="0">
                <a:solidFill>
                  <a:srgbClr val="FF0000"/>
                </a:solidFill>
                <a:latin typeface="Comic Sans MS" pitchFamily="66" charset="0"/>
                <a:hlinkClick r:id="rId3"/>
              </a:rPr>
              <a:t>Clicca qui per tornare al menù</a:t>
            </a:r>
            <a:endParaRPr lang="it-IT" sz="2000" b="1" dirty="0">
              <a:solidFill>
                <a:srgbClr val="FF0000"/>
              </a:solidFill>
              <a:latin typeface="Comic Sans MS" pitchFamily="66" charset="0"/>
            </a:endParaRPr>
          </a:p>
        </p:txBody>
      </p:sp>
    </p:spTree>
    <p:extLst>
      <p:ext uri="{BB962C8B-B14F-4D97-AF65-F5344CB8AC3E}">
        <p14:creationId xmlns:p14="http://schemas.microsoft.com/office/powerpoint/2010/main" val="2660002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081" y="2317522"/>
            <a:ext cx="4680520" cy="3505873"/>
          </a:xfrm>
          <a:prstGeom prst="rect">
            <a:avLst/>
          </a:prstGeom>
        </p:spPr>
      </p:pic>
      <p:sp>
        <p:nvSpPr>
          <p:cNvPr id="2" name="CasellaDiTesto 1"/>
          <p:cNvSpPr txBox="1"/>
          <p:nvPr/>
        </p:nvSpPr>
        <p:spPr>
          <a:xfrm>
            <a:off x="755576" y="404664"/>
            <a:ext cx="7488832" cy="2585323"/>
          </a:xfrm>
          <a:prstGeom prst="rect">
            <a:avLst/>
          </a:prstGeom>
          <a:noFill/>
        </p:spPr>
        <p:txBody>
          <a:bodyPr wrap="square" rtlCol="0">
            <a:spAutoFit/>
          </a:bodyPr>
          <a:lstStyle/>
          <a:p>
            <a:r>
              <a:rPr lang="it-IT" sz="2400" dirty="0" smtClean="0"/>
              <a:t>«Caspita, sei proprio forte, ma che ci fai qui, vicino a questo laghetto?»</a:t>
            </a:r>
            <a:endParaRPr lang="it-IT" sz="2400" dirty="0"/>
          </a:p>
          <a:p>
            <a:r>
              <a:rPr lang="it-IT" sz="2400" dirty="0" smtClean="0"/>
              <a:t> «Volevo farti vedere una cosa. Guarda ora butto un sasso nell’acqua…</a:t>
            </a:r>
          </a:p>
          <a:p>
            <a:r>
              <a:rPr lang="it-IT" sz="2400" dirty="0" smtClean="0"/>
              <a:t>Vedi questi cerchi che si formano? Ho generato un’onda.»</a:t>
            </a:r>
          </a:p>
          <a:p>
            <a:endParaRPr lang="it-IT" sz="2400" dirty="0"/>
          </a:p>
          <a:p>
            <a:endParaRPr lang="it-IT" dirty="0"/>
          </a:p>
        </p:txBody>
      </p:sp>
      <p:sp>
        <p:nvSpPr>
          <p:cNvPr id="4" name="CasellaDiTesto 3"/>
          <p:cNvSpPr txBox="1"/>
          <p:nvPr/>
        </p:nvSpPr>
        <p:spPr>
          <a:xfrm>
            <a:off x="1187624" y="5638729"/>
            <a:ext cx="6211380" cy="830997"/>
          </a:xfrm>
          <a:prstGeom prst="rect">
            <a:avLst/>
          </a:prstGeom>
          <a:noFill/>
        </p:spPr>
        <p:txBody>
          <a:bodyPr wrap="none" rtlCol="0">
            <a:spAutoFit/>
          </a:bodyPr>
          <a:lstStyle/>
          <a:p>
            <a:r>
              <a:rPr lang="it-IT" sz="2400" dirty="0" smtClean="0"/>
              <a:t>«Certo e cosa c’è di strano? Io gioco spesso così»</a:t>
            </a:r>
          </a:p>
          <a:p>
            <a:r>
              <a:rPr lang="it-IT" sz="2400" dirty="0" smtClean="0"/>
              <a:t>«Ma sai cos’è un’onda?»</a:t>
            </a:r>
            <a:endParaRPr lang="it-IT" sz="2400" dirty="0"/>
          </a:p>
        </p:txBody>
      </p:sp>
    </p:spTree>
    <p:extLst>
      <p:ext uri="{BB962C8B-B14F-4D97-AF65-F5344CB8AC3E}">
        <p14:creationId xmlns:p14="http://schemas.microsoft.com/office/powerpoint/2010/main" val="666696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254" y="0"/>
            <a:ext cx="2232248" cy="2900789"/>
          </a:xfrm>
          <a:prstGeom prst="rect">
            <a:avLst/>
          </a:prstGeom>
        </p:spPr>
      </p:pic>
      <p:sp>
        <p:nvSpPr>
          <p:cNvPr id="2" name="Titolo 1"/>
          <p:cNvSpPr>
            <a:spLocks noGrp="1"/>
          </p:cNvSpPr>
          <p:nvPr>
            <p:ph type="ctrTitle"/>
          </p:nvPr>
        </p:nvSpPr>
        <p:spPr>
          <a:xfrm>
            <a:off x="683568" y="2060848"/>
            <a:ext cx="7772400" cy="1470025"/>
          </a:xfrm>
        </p:spPr>
        <p:txBody>
          <a:bodyPr>
            <a:normAutofit/>
          </a:bodyPr>
          <a:lstStyle/>
          <a:p>
            <a:r>
              <a:rPr lang="it-IT" sz="6000" b="1" dirty="0" smtClean="0">
                <a:solidFill>
                  <a:srgbClr val="FF0000"/>
                </a:solidFill>
                <a:latin typeface="Comic Sans MS" pitchFamily="66" charset="0"/>
              </a:rPr>
              <a:t>Cos’è un’onda?</a:t>
            </a:r>
            <a:endParaRPr lang="it-IT" sz="6000" b="1" dirty="0">
              <a:solidFill>
                <a:srgbClr val="FF0000"/>
              </a:solidFill>
              <a:latin typeface="Comic Sans MS" pitchFamily="66"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4" y="3277204"/>
            <a:ext cx="4680520" cy="3505873"/>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3429000"/>
            <a:ext cx="4725534" cy="3202285"/>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904" y="198435"/>
            <a:ext cx="2143125" cy="2143125"/>
          </a:xfrm>
          <a:prstGeom prst="rect">
            <a:avLst/>
          </a:prstGeom>
        </p:spPr>
      </p:pic>
    </p:spTree>
    <p:extLst>
      <p:ext uri="{BB962C8B-B14F-4D97-AF65-F5344CB8AC3E}">
        <p14:creationId xmlns:p14="http://schemas.microsoft.com/office/powerpoint/2010/main" val="2073397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95736" y="476672"/>
            <a:ext cx="6948264" cy="4524315"/>
          </a:xfrm>
          <a:prstGeom prst="rect">
            <a:avLst/>
          </a:prstGeom>
        </p:spPr>
        <p:txBody>
          <a:bodyPr wrap="square">
            <a:spAutoFit/>
          </a:bodyPr>
          <a:lstStyle/>
          <a:p>
            <a:r>
              <a:rPr lang="it-IT" sz="3600" dirty="0" smtClean="0"/>
              <a:t>«Al mare ne vedo tante! È acqua che si muove su e giù!»</a:t>
            </a:r>
          </a:p>
          <a:p>
            <a:r>
              <a:rPr lang="it-IT" sz="3600" dirty="0" smtClean="0"/>
              <a:t>«Più o meno, vediamo di dirlo un po’ meglio…</a:t>
            </a:r>
          </a:p>
          <a:p>
            <a:r>
              <a:rPr lang="it-IT" sz="3600" dirty="0" smtClean="0"/>
              <a:t>In</a:t>
            </a:r>
            <a:r>
              <a:rPr lang="it-IT" sz="3600" dirty="0"/>
              <a:t> </a:t>
            </a:r>
            <a:r>
              <a:rPr lang="it-IT" sz="3600" dirty="0" smtClean="0"/>
              <a:t>fisica</a:t>
            </a:r>
            <a:r>
              <a:rPr lang="it-IT" sz="3600" dirty="0"/>
              <a:t> con il termine </a:t>
            </a:r>
            <a:r>
              <a:rPr lang="it-IT" sz="3600" b="1" dirty="0"/>
              <a:t>onda</a:t>
            </a:r>
            <a:r>
              <a:rPr lang="it-IT" sz="3600" dirty="0"/>
              <a:t> si indica una perturbazione che nasce da una sorgente e si propaga nel tempo e nello spazio, </a:t>
            </a:r>
            <a:r>
              <a:rPr lang="it-IT" sz="3600" dirty="0" smtClean="0"/>
              <a:t>trasportando</a:t>
            </a:r>
            <a:r>
              <a:rPr lang="it-IT" sz="3600" dirty="0"/>
              <a:t> </a:t>
            </a:r>
            <a:r>
              <a:rPr lang="it-IT" sz="3600" dirty="0" smtClean="0"/>
              <a:t>energia</a:t>
            </a:r>
            <a:endParaRPr lang="it-IT" sz="360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64705"/>
            <a:ext cx="1743075" cy="4236282"/>
          </a:xfrm>
          <a:prstGeom prst="rect">
            <a:avLst/>
          </a:prstGeom>
        </p:spPr>
      </p:pic>
    </p:spTree>
    <p:extLst>
      <p:ext uri="{BB962C8B-B14F-4D97-AF65-F5344CB8AC3E}">
        <p14:creationId xmlns:p14="http://schemas.microsoft.com/office/powerpoint/2010/main" val="2462120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548680"/>
            <a:ext cx="8208912" cy="5632311"/>
          </a:xfrm>
          <a:prstGeom prst="rect">
            <a:avLst/>
          </a:prstGeom>
        </p:spPr>
        <p:txBody>
          <a:bodyPr wrap="square">
            <a:spAutoFit/>
          </a:bodyPr>
          <a:lstStyle/>
          <a:p>
            <a:r>
              <a:rPr lang="it-IT" sz="3600" dirty="0"/>
              <a:t>Le onde possono propagarsi sia attraverso la materia, sia </a:t>
            </a:r>
            <a:r>
              <a:rPr lang="it-IT" sz="3600" dirty="0" smtClean="0"/>
              <a:t>nel vuoto</a:t>
            </a:r>
            <a:r>
              <a:rPr lang="it-IT" sz="3600" dirty="0"/>
              <a:t>. Ad esempio la radiazione elettromagnetica e </a:t>
            </a:r>
            <a:r>
              <a:rPr lang="it-IT" sz="3600" dirty="0" smtClean="0"/>
              <a:t>la radiazione </a:t>
            </a:r>
            <a:r>
              <a:rPr lang="it-IT" sz="3600" dirty="0"/>
              <a:t>gravitazionale possono esistere e propagarsi anche in assenza di materia, mentre altri fenomeni ondulatori esistono unicamente in un mezzo fisico, che deformandosi produce le forze elastiche di ritorno in grado di permettere all'onda di propagarsi.</a:t>
            </a:r>
          </a:p>
        </p:txBody>
      </p:sp>
    </p:spTree>
    <p:extLst>
      <p:ext uri="{BB962C8B-B14F-4D97-AF65-F5344CB8AC3E}">
        <p14:creationId xmlns:p14="http://schemas.microsoft.com/office/powerpoint/2010/main" val="2062621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1243</Words>
  <Application>Microsoft Office PowerPoint</Application>
  <PresentationFormat>Presentazione su schermo (4:3)</PresentationFormat>
  <Paragraphs>199</Paragraphs>
  <Slides>53</Slides>
  <Notes>53</Notes>
  <HiddenSlides>0</HiddenSlides>
  <MMClips>4</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Tema di Office</vt:lpstr>
      <vt:lpstr>Nick Mars e Tiramolla</vt:lpstr>
      <vt:lpstr>Onda su onda</vt:lpstr>
      <vt:lpstr>Onda su onda</vt:lpstr>
      <vt:lpstr>Presentazione standard di PowerPoint</vt:lpstr>
      <vt:lpstr>Presentazione standard di PowerPoint</vt:lpstr>
      <vt:lpstr>Presentazione standard di PowerPoint</vt:lpstr>
      <vt:lpstr>Cos’è un’onda?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LUCE E’ UN’ONDA ELETTROMAGNETICA</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Cos’è un’onda?</dc:title>
  <dc:creator>Valued Acer Customer</dc:creator>
  <cp:lastModifiedBy>Valued Acer Customer</cp:lastModifiedBy>
  <cp:revision>47</cp:revision>
  <dcterms:created xsi:type="dcterms:W3CDTF">2020-02-06T11:40:31Z</dcterms:created>
  <dcterms:modified xsi:type="dcterms:W3CDTF">2020-04-19T10:35:26Z</dcterms:modified>
</cp:coreProperties>
</file>